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media/image1.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1733930" rtl="0" fontAlgn="auto" latinLnBrk="0" hangingPunct="0">
      <a:lnSpc>
        <a:spcPct val="90000"/>
      </a:lnSpc>
      <a:spcBef>
        <a:spcPts val="0"/>
      </a:spcBef>
      <a:spcAft>
        <a:spcPts val="0"/>
      </a:spcAft>
      <a:buClrTx/>
      <a:buSzTx/>
      <a:buFontTx/>
      <a:buNone/>
      <a:tabLst/>
      <a:defRPr b="0" baseline="0" cap="none" i="0" spc="0" strike="noStrike" sz="1600" u="none" kumimoji="0" normalizeH="0">
        <a:ln>
          <a:noFill/>
        </a:ln>
        <a:solidFill>
          <a:srgbClr val="000000"/>
        </a:solidFill>
        <a:effectLst/>
        <a:uFillTx/>
        <a:latin typeface="Canela Text Regular"/>
        <a:ea typeface="Canela Text Regular"/>
        <a:cs typeface="Canela Text Regular"/>
        <a:sym typeface="Canela Text Regular"/>
      </a:defRPr>
    </a:lvl1pPr>
    <a:lvl2pPr marL="0" marR="0" indent="457200" algn="ctr" defTabSz="1733930" rtl="0" fontAlgn="auto" latinLnBrk="0" hangingPunct="0">
      <a:lnSpc>
        <a:spcPct val="90000"/>
      </a:lnSpc>
      <a:spcBef>
        <a:spcPts val="0"/>
      </a:spcBef>
      <a:spcAft>
        <a:spcPts val="0"/>
      </a:spcAft>
      <a:buClrTx/>
      <a:buSzTx/>
      <a:buFontTx/>
      <a:buNone/>
      <a:tabLst/>
      <a:defRPr b="0" baseline="0" cap="none" i="0" spc="0" strike="noStrike" sz="1600" u="none" kumimoji="0" normalizeH="0">
        <a:ln>
          <a:noFill/>
        </a:ln>
        <a:solidFill>
          <a:srgbClr val="000000"/>
        </a:solidFill>
        <a:effectLst/>
        <a:uFillTx/>
        <a:latin typeface="Canela Text Regular"/>
        <a:ea typeface="Canela Text Regular"/>
        <a:cs typeface="Canela Text Regular"/>
        <a:sym typeface="Canela Text Regular"/>
      </a:defRPr>
    </a:lvl2pPr>
    <a:lvl3pPr marL="0" marR="0" indent="914400" algn="ctr" defTabSz="1733930" rtl="0" fontAlgn="auto" latinLnBrk="0" hangingPunct="0">
      <a:lnSpc>
        <a:spcPct val="90000"/>
      </a:lnSpc>
      <a:spcBef>
        <a:spcPts val="0"/>
      </a:spcBef>
      <a:spcAft>
        <a:spcPts val="0"/>
      </a:spcAft>
      <a:buClrTx/>
      <a:buSzTx/>
      <a:buFontTx/>
      <a:buNone/>
      <a:tabLst/>
      <a:defRPr b="0" baseline="0" cap="none" i="0" spc="0" strike="noStrike" sz="1600" u="none" kumimoji="0" normalizeH="0">
        <a:ln>
          <a:noFill/>
        </a:ln>
        <a:solidFill>
          <a:srgbClr val="000000"/>
        </a:solidFill>
        <a:effectLst/>
        <a:uFillTx/>
        <a:latin typeface="Canela Text Regular"/>
        <a:ea typeface="Canela Text Regular"/>
        <a:cs typeface="Canela Text Regular"/>
        <a:sym typeface="Canela Text Regular"/>
      </a:defRPr>
    </a:lvl3pPr>
    <a:lvl4pPr marL="0" marR="0" indent="1371600" algn="ctr" defTabSz="1733930" rtl="0" fontAlgn="auto" latinLnBrk="0" hangingPunct="0">
      <a:lnSpc>
        <a:spcPct val="90000"/>
      </a:lnSpc>
      <a:spcBef>
        <a:spcPts val="0"/>
      </a:spcBef>
      <a:spcAft>
        <a:spcPts val="0"/>
      </a:spcAft>
      <a:buClrTx/>
      <a:buSzTx/>
      <a:buFontTx/>
      <a:buNone/>
      <a:tabLst/>
      <a:defRPr b="0" baseline="0" cap="none" i="0" spc="0" strike="noStrike" sz="1600" u="none" kumimoji="0" normalizeH="0">
        <a:ln>
          <a:noFill/>
        </a:ln>
        <a:solidFill>
          <a:srgbClr val="000000"/>
        </a:solidFill>
        <a:effectLst/>
        <a:uFillTx/>
        <a:latin typeface="Canela Text Regular"/>
        <a:ea typeface="Canela Text Regular"/>
        <a:cs typeface="Canela Text Regular"/>
        <a:sym typeface="Canela Text Regular"/>
      </a:defRPr>
    </a:lvl4pPr>
    <a:lvl5pPr marL="0" marR="0" indent="1828800" algn="ctr" defTabSz="1733930" rtl="0" fontAlgn="auto" latinLnBrk="0" hangingPunct="0">
      <a:lnSpc>
        <a:spcPct val="90000"/>
      </a:lnSpc>
      <a:spcBef>
        <a:spcPts val="0"/>
      </a:spcBef>
      <a:spcAft>
        <a:spcPts val="0"/>
      </a:spcAft>
      <a:buClrTx/>
      <a:buSzTx/>
      <a:buFontTx/>
      <a:buNone/>
      <a:tabLst/>
      <a:defRPr b="0" baseline="0" cap="none" i="0" spc="0" strike="noStrike" sz="1600" u="none" kumimoji="0" normalizeH="0">
        <a:ln>
          <a:noFill/>
        </a:ln>
        <a:solidFill>
          <a:srgbClr val="000000"/>
        </a:solidFill>
        <a:effectLst/>
        <a:uFillTx/>
        <a:latin typeface="Canela Text Regular"/>
        <a:ea typeface="Canela Text Regular"/>
        <a:cs typeface="Canela Text Regular"/>
        <a:sym typeface="Canela Text Regular"/>
      </a:defRPr>
    </a:lvl5pPr>
    <a:lvl6pPr marL="0" marR="0" indent="2286000" algn="ctr" defTabSz="1733930" rtl="0" fontAlgn="auto" latinLnBrk="0" hangingPunct="0">
      <a:lnSpc>
        <a:spcPct val="90000"/>
      </a:lnSpc>
      <a:spcBef>
        <a:spcPts val="0"/>
      </a:spcBef>
      <a:spcAft>
        <a:spcPts val="0"/>
      </a:spcAft>
      <a:buClrTx/>
      <a:buSzTx/>
      <a:buFontTx/>
      <a:buNone/>
      <a:tabLst/>
      <a:defRPr b="0" baseline="0" cap="none" i="0" spc="0" strike="noStrike" sz="1600" u="none" kumimoji="0" normalizeH="0">
        <a:ln>
          <a:noFill/>
        </a:ln>
        <a:solidFill>
          <a:srgbClr val="000000"/>
        </a:solidFill>
        <a:effectLst/>
        <a:uFillTx/>
        <a:latin typeface="Canela Text Regular"/>
        <a:ea typeface="Canela Text Regular"/>
        <a:cs typeface="Canela Text Regular"/>
        <a:sym typeface="Canela Text Regular"/>
      </a:defRPr>
    </a:lvl6pPr>
    <a:lvl7pPr marL="0" marR="0" indent="2743200" algn="ctr" defTabSz="1733930" rtl="0" fontAlgn="auto" latinLnBrk="0" hangingPunct="0">
      <a:lnSpc>
        <a:spcPct val="90000"/>
      </a:lnSpc>
      <a:spcBef>
        <a:spcPts val="0"/>
      </a:spcBef>
      <a:spcAft>
        <a:spcPts val="0"/>
      </a:spcAft>
      <a:buClrTx/>
      <a:buSzTx/>
      <a:buFontTx/>
      <a:buNone/>
      <a:tabLst/>
      <a:defRPr b="0" baseline="0" cap="none" i="0" spc="0" strike="noStrike" sz="1600" u="none" kumimoji="0" normalizeH="0">
        <a:ln>
          <a:noFill/>
        </a:ln>
        <a:solidFill>
          <a:srgbClr val="000000"/>
        </a:solidFill>
        <a:effectLst/>
        <a:uFillTx/>
        <a:latin typeface="Canela Text Regular"/>
        <a:ea typeface="Canela Text Regular"/>
        <a:cs typeface="Canela Text Regular"/>
        <a:sym typeface="Canela Text Regular"/>
      </a:defRPr>
    </a:lvl7pPr>
    <a:lvl8pPr marL="0" marR="0" indent="3200400" algn="ctr" defTabSz="1733930" rtl="0" fontAlgn="auto" latinLnBrk="0" hangingPunct="0">
      <a:lnSpc>
        <a:spcPct val="90000"/>
      </a:lnSpc>
      <a:spcBef>
        <a:spcPts val="0"/>
      </a:spcBef>
      <a:spcAft>
        <a:spcPts val="0"/>
      </a:spcAft>
      <a:buClrTx/>
      <a:buSzTx/>
      <a:buFontTx/>
      <a:buNone/>
      <a:tabLst/>
      <a:defRPr b="0" baseline="0" cap="none" i="0" spc="0" strike="noStrike" sz="1600" u="none" kumimoji="0" normalizeH="0">
        <a:ln>
          <a:noFill/>
        </a:ln>
        <a:solidFill>
          <a:srgbClr val="000000"/>
        </a:solidFill>
        <a:effectLst/>
        <a:uFillTx/>
        <a:latin typeface="Canela Text Regular"/>
        <a:ea typeface="Canela Text Regular"/>
        <a:cs typeface="Canela Text Regular"/>
        <a:sym typeface="Canela Text Regular"/>
      </a:defRPr>
    </a:lvl8pPr>
    <a:lvl9pPr marL="0" marR="0" indent="3657600" algn="ctr" defTabSz="1733930" rtl="0" fontAlgn="auto" latinLnBrk="0" hangingPunct="0">
      <a:lnSpc>
        <a:spcPct val="90000"/>
      </a:lnSpc>
      <a:spcBef>
        <a:spcPts val="0"/>
      </a:spcBef>
      <a:spcAft>
        <a:spcPts val="0"/>
      </a:spcAft>
      <a:buClrTx/>
      <a:buSzTx/>
      <a:buFontTx/>
      <a:buNone/>
      <a:tabLst/>
      <a:defRPr b="0" baseline="0" cap="none" i="0" spc="0" strike="noStrike" sz="1600" u="none" kumimoji="0" normalizeH="0">
        <a:ln>
          <a:noFill/>
        </a:ln>
        <a:solidFill>
          <a:srgbClr val="000000"/>
        </a:solidFill>
        <a:effectLst/>
        <a:uFillTx/>
        <a:latin typeface="Canela Text Regular"/>
        <a:ea typeface="Canela Text Regular"/>
        <a:cs typeface="Canela Text Regular"/>
        <a:sym typeface="Canela Text Regular"/>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Graphik"/>
          <a:ea typeface="Graphik"/>
          <a:cs typeface="Graphik"/>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
          <a:latin typeface="Graphik"/>
          <a:ea typeface="Graphik"/>
          <a:cs typeface="Graphik"/>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576672"/>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hueOff val="-217956"/>
              <a:satOff val="14368"/>
              <a:lumOff val="17764"/>
            </a:schemeClr>
          </a:solidFill>
        </a:fill>
      </a:tcStyle>
    </a:firstRow>
  </a:tblStyle>
  <a:tblStyle styleId="{EEE7283C-3CF3-47DC-8721-378D4A62B228}" styleName="">
    <a:tblBg/>
    <a:wholeTbl>
      <a:tcTxStyle b="off" i="off">
        <a:font>
          <a:latin typeface="Graphik"/>
          <a:ea typeface="Graphik"/>
          <a:cs typeface="Graphik"/>
        </a:font>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CEEEE"/>
          </a:solidFill>
        </a:fill>
      </a:tcStyle>
    </a:band2H>
    <a:firstCol>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chemeClr val="accent3">
              <a:hueOff val="605575"/>
              <a:satOff val="15655"/>
              <a:lumOff val="22628"/>
            </a:schemeClr>
          </a:solidFill>
        </a:fill>
      </a:tcStyle>
    </a:firstCol>
    <a:lastRow>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chemeClr val="accent3"/>
          </a:solidFill>
        </a:fill>
      </a:tcStyle>
    </a:firstRow>
  </a:tblStyle>
  <a:tblStyle styleId="{CF821DB8-F4EB-4A41-A1BA-3FCAFE7338EE}" styleName="">
    <a:tblBg/>
    <a:wholeTbl>
      <a:tcTxStyle b="off" i="off">
        <a:font>
          <a:latin typeface="Graphik"/>
          <a:ea typeface="Graphik"/>
          <a:cs typeface="Graphik"/>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9036"/>
              <a:lumOff val="17111"/>
            </a:schemeClr>
          </a:solidFill>
        </a:fill>
      </a:tcStyle>
    </a:band2H>
    <a:firstCol>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BD17"/>
          </a:solidFill>
        </a:fill>
      </a:tcStyle>
    </a:firstCol>
    <a:la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254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8A25"/>
          </a:solidFill>
        </a:fill>
      </a:tcStyle>
    </a:firstRow>
  </a:tblStyle>
  <a:tblStyle styleId="{33BA23B1-9221-436E-865A-0063620EA4FD}" styleName="">
    <a:tblBg/>
    <a:wholeTbl>
      <a:tcTxStyle b="off" i="off">
        <a:font>
          <a:latin typeface="Graphik"/>
          <a:ea typeface="Graphik"/>
          <a:cs typeface="Graphik"/>
        </a:font>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wholeTbl>
    <a:band2H>
      <a:tcTxStyle b="def" i="def"/>
      <a:tcStyle>
        <a:tcBdr/>
        <a:fill>
          <a:solidFill>
            <a:srgbClr val="ECEEEF"/>
          </a:solidFill>
        </a:fill>
      </a:tcStyle>
    </a:band2H>
    <a:firstCol>
      <a:tcTxStyle b="on" i="off">
        <a:font>
          <a:latin typeface="Graphik Semibold"/>
          <a:ea typeface="Graphik Semibold"/>
          <a:cs typeface="Graphik Semibold"/>
        </a:font>
        <a:srgbClr val="FFFFFF"/>
      </a:tcTxStyle>
      <a:tcStyle>
        <a:tcBdr>
          <a:left>
            <a:ln w="12700" cap="flat">
              <a:solidFill>
                <a:srgbClr val="A6AAA9"/>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32C5B9"/>
          </a:solidFill>
        </a:fill>
      </a:tcStyle>
    </a:firstCol>
    <a:lastRow>
      <a:tcTxStyle b="on" i="off">
        <a:font>
          <a:latin typeface="Graphik Semibold"/>
          <a:ea typeface="Graphik Semibold"/>
          <a:cs typeface="Graphik Semibold"/>
        </a:font>
        <a:srgbClr val="000000"/>
      </a:tcTxStyle>
      <a:tcStyle>
        <a:tcBdr>
          <a:left>
            <a:ln w="12700" cap="flat">
              <a:solidFill>
                <a:srgbClr val="A7AAA9"/>
              </a:solidFill>
              <a:prstDash val="solid"/>
              <a:miter lim="400000"/>
            </a:ln>
          </a:left>
          <a:right>
            <a:ln w="12700" cap="flat">
              <a:solidFill>
                <a:srgbClr val="A7AAA9"/>
              </a:solidFill>
              <a:prstDash val="solid"/>
              <a:miter lim="400000"/>
            </a:ln>
          </a:right>
          <a:top>
            <a:ln w="25400" cap="flat">
              <a:solidFill>
                <a:schemeClr val="accent2">
                  <a:hueOff val="240640"/>
                  <a:satOff val="2542"/>
                  <a:lumOff val="-13198"/>
                </a:schemeClr>
              </a:solidFill>
              <a:prstDash val="solid"/>
              <a:miter lim="400000"/>
            </a:ln>
          </a:top>
          <a:bottom>
            <a:ln w="12700" cap="flat">
              <a:solidFill>
                <a:srgbClr val="A6AAA9"/>
              </a:solidFill>
              <a:prstDash val="solid"/>
              <a:miter lim="400000"/>
            </a:ln>
          </a:bottom>
          <a:insideH>
            <a:ln w="12700" cap="flat">
              <a:solidFill>
                <a:srgbClr val="A7AAA9"/>
              </a:solidFill>
              <a:prstDash val="solid"/>
              <a:miter lim="400000"/>
            </a:ln>
          </a:insideH>
          <a:insideV>
            <a:ln w="12700" cap="flat">
              <a:solidFill>
                <a:srgbClr val="A7AAA9"/>
              </a:solidFill>
              <a:prstDash val="solid"/>
              <a:miter lim="400000"/>
            </a:ln>
          </a:insideV>
        </a:tcBdr>
        <a:fill>
          <a:noFill/>
        </a:fill>
      </a:tcStyle>
    </a:lastRow>
    <a:firstRow>
      <a:tcTxStyle b="on" i="off">
        <a:font>
          <a:latin typeface="Graphik Semibold"/>
          <a:ea typeface="Graphik Semibold"/>
          <a:cs typeface="Graphik Semibold"/>
        </a:font>
        <a:srgbClr val="FFFFFF"/>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A6AAA9"/>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chemeClr val="accent2">
              <a:hueOff val="240640"/>
              <a:satOff val="2542"/>
              <a:lumOff val="-13198"/>
            </a:schemeClr>
          </a:solidFill>
        </a:fill>
      </a:tcStyle>
    </a:firstRow>
  </a:tblStyle>
  <a:tblStyle styleId="{2708684C-4D16-4618-839F-0558EEFCDFE6}"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F"/>
          </a:solidFill>
        </a:fill>
      </a:tcStyle>
    </a:band2H>
    <a:firstCol>
      <a:tcTxStyle b="on" i="off">
        <a:font>
          <a:latin typeface="Graphik Semibold"/>
          <a:ea typeface="Graphik Semibold"/>
          <a:cs typeface="Graphik Semibold"/>
        </a:font>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8" name="Shape 148"/>
          <p:cNvSpPr/>
          <p:nvPr>
            <p:ph type="sldImg"/>
          </p:nvPr>
        </p:nvSpPr>
        <p:spPr>
          <a:xfrm>
            <a:off x="1143000" y="685800"/>
            <a:ext cx="4572000" cy="3429000"/>
          </a:xfrm>
          <a:prstGeom prst="rect">
            <a:avLst/>
          </a:prstGeom>
        </p:spPr>
        <p:txBody>
          <a:bodyPr/>
          <a:lstStyle/>
          <a:p>
            <a:pPr/>
          </a:p>
        </p:txBody>
      </p:sp>
      <p:sp>
        <p:nvSpPr>
          <p:cNvPr id="149" name="Shape 14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Presentation Title"/>
          <p:cNvSpPr txBox="1"/>
          <p:nvPr>
            <p:ph type="title" hasCustomPrompt="1"/>
          </p:nvPr>
        </p:nvSpPr>
        <p:spPr>
          <a:xfrm>
            <a:off x="711200" y="2197100"/>
            <a:ext cx="11582400" cy="3302000"/>
          </a:xfrm>
          <a:prstGeom prst="rect">
            <a:avLst/>
          </a:prstGeom>
        </p:spPr>
        <p:txBody>
          <a:bodyPr anchor="b"/>
          <a:lstStyle>
            <a:lvl1pPr>
              <a:lnSpc>
                <a:spcPct val="80000"/>
              </a:lnSpc>
              <a:defRPr spc="-82" sz="8200"/>
            </a:lvl1pPr>
          </a:lstStyle>
          <a:p>
            <a:pPr/>
            <a:r>
              <a:t>Presentation Title</a:t>
            </a:r>
          </a:p>
        </p:txBody>
      </p:sp>
      <p:sp>
        <p:nvSpPr>
          <p:cNvPr id="12" name="Body Level One…"/>
          <p:cNvSpPr txBox="1"/>
          <p:nvPr>
            <p:ph type="body" sz="quarter" idx="1" hasCustomPrompt="1"/>
          </p:nvPr>
        </p:nvSpPr>
        <p:spPr>
          <a:xfrm>
            <a:off x="711200" y="5334000"/>
            <a:ext cx="11582400" cy="1455526"/>
          </a:xfrm>
          <a:prstGeom prst="rect">
            <a:avLst/>
          </a:prstGeom>
        </p:spPr>
        <p:txBody>
          <a:bodyPr/>
          <a:lstStyle>
            <a:lvl1pPr marL="0" indent="0" algn="ctr" defTabSz="584200">
              <a:lnSpc>
                <a:spcPct val="100000"/>
              </a:lnSpc>
              <a:spcBef>
                <a:spcPts val="0"/>
              </a:spcBef>
              <a:buSzTx/>
              <a:buNone/>
              <a:defRPr spc="-38" sz="3800">
                <a:latin typeface="Graphik Semibold"/>
                <a:ea typeface="Graphik Semibold"/>
                <a:cs typeface="Graphik Semibold"/>
                <a:sym typeface="Graphik Semibold"/>
              </a:defRPr>
            </a:lvl1pPr>
            <a:lvl2pPr marL="0" indent="457200" algn="ctr" defTabSz="584200">
              <a:lnSpc>
                <a:spcPct val="100000"/>
              </a:lnSpc>
              <a:spcBef>
                <a:spcPts val="0"/>
              </a:spcBef>
              <a:buSzTx/>
              <a:buNone/>
              <a:defRPr spc="-38" sz="3800">
                <a:latin typeface="Graphik Semibold"/>
                <a:ea typeface="Graphik Semibold"/>
                <a:cs typeface="Graphik Semibold"/>
                <a:sym typeface="Graphik Semibold"/>
              </a:defRPr>
            </a:lvl2pPr>
            <a:lvl3pPr marL="0" indent="914400" algn="ctr" defTabSz="584200">
              <a:lnSpc>
                <a:spcPct val="100000"/>
              </a:lnSpc>
              <a:spcBef>
                <a:spcPts val="0"/>
              </a:spcBef>
              <a:buSzTx/>
              <a:buNone/>
              <a:defRPr spc="-38" sz="3800">
                <a:latin typeface="Graphik Semibold"/>
                <a:ea typeface="Graphik Semibold"/>
                <a:cs typeface="Graphik Semibold"/>
                <a:sym typeface="Graphik Semibold"/>
              </a:defRPr>
            </a:lvl3pPr>
            <a:lvl4pPr marL="0" indent="1371600" algn="ctr" defTabSz="584200">
              <a:lnSpc>
                <a:spcPct val="100000"/>
              </a:lnSpc>
              <a:spcBef>
                <a:spcPts val="0"/>
              </a:spcBef>
              <a:buSzTx/>
              <a:buNone/>
              <a:defRPr spc="-38" sz="3800">
                <a:latin typeface="Graphik Semibold"/>
                <a:ea typeface="Graphik Semibold"/>
                <a:cs typeface="Graphik Semibold"/>
                <a:sym typeface="Graphik Semibold"/>
              </a:defRPr>
            </a:lvl4pPr>
            <a:lvl5pPr marL="0" indent="1828800" algn="ctr" defTabSz="584200">
              <a:lnSpc>
                <a:spcPct val="100000"/>
              </a:lnSpc>
              <a:spcBef>
                <a:spcPts val="0"/>
              </a:spcBef>
              <a:buSzTx/>
              <a:buNone/>
              <a:defRPr spc="-38" sz="3800">
                <a:latin typeface="Graphik Semibold"/>
                <a:ea typeface="Graphik Semibold"/>
                <a:cs typeface="Graphik Semibold"/>
                <a:sym typeface="Graphik Semibold"/>
              </a:defRPr>
            </a:lvl5pPr>
          </a:lstStyle>
          <a:p>
            <a:pPr/>
            <a:r>
              <a:t>Presentation Subtitle</a:t>
            </a:r>
          </a:p>
          <a:p>
            <a:pPr lvl="1"/>
            <a:r>
              <a:t/>
            </a:r>
          </a:p>
          <a:p>
            <a:pPr lvl="2"/>
            <a:r>
              <a:t/>
            </a:r>
          </a:p>
          <a:p>
            <a:pPr lvl="3"/>
            <a:r>
              <a:t/>
            </a:r>
          </a:p>
          <a:p>
            <a:pPr lvl="4"/>
            <a:r>
              <a:t/>
            </a:r>
          </a:p>
        </p:txBody>
      </p:sp>
      <p:sp>
        <p:nvSpPr>
          <p:cNvPr id="13" name="Author and Date"/>
          <p:cNvSpPr txBox="1"/>
          <p:nvPr>
            <p:ph type="body" sz="quarter" idx="21" hasCustomPrompt="1"/>
          </p:nvPr>
        </p:nvSpPr>
        <p:spPr>
          <a:xfrm>
            <a:off x="711200" y="8410816"/>
            <a:ext cx="11582400" cy="429261"/>
          </a:xfrm>
          <a:prstGeom prst="rect">
            <a:avLst/>
          </a:prstGeom>
        </p:spPr>
        <p:txBody>
          <a:bodyPr/>
          <a:lstStyle>
            <a:lvl1pPr marL="0" indent="0" algn="ctr" defTabSz="587022">
              <a:lnSpc>
                <a:spcPct val="100000"/>
              </a:lnSpc>
              <a:spcBef>
                <a:spcPts val="0"/>
              </a:spcBef>
              <a:buSzTx/>
              <a:buNone/>
              <a:defRPr spc="-19" sz="2000">
                <a:latin typeface="Graphik Medium"/>
                <a:ea typeface="Graphik Medium"/>
                <a:cs typeface="Graphik Medium"/>
                <a:sym typeface="Graphik Medium"/>
              </a:defRPr>
            </a:lvl1pPr>
          </a:lstStyle>
          <a:p>
            <a:pPr/>
            <a:r>
              <a:t>Author and Date</a:t>
            </a:r>
          </a:p>
        </p:txBody>
      </p:sp>
      <p:sp>
        <p:nvSpPr>
          <p:cNvPr id="14" name="Slide Number"/>
          <p:cNvSpPr txBox="1"/>
          <p:nvPr>
            <p:ph type="sldNum" sz="quarter" idx="2"/>
          </p:nvPr>
        </p:nvSpPr>
        <p:spPr>
          <a:xfrm>
            <a:off x="6349999" y="9118599"/>
            <a:ext cx="306325" cy="328423"/>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idx="1" hasCustomPrompt="1"/>
          </p:nvPr>
        </p:nvSpPr>
        <p:spPr>
          <a:xfrm>
            <a:off x="711200" y="2451100"/>
            <a:ext cx="11582400" cy="4445000"/>
          </a:xfrm>
          <a:prstGeom prst="rect">
            <a:avLst/>
          </a:prstGeom>
        </p:spPr>
        <p:txBody>
          <a:bodyPr anchor="ctr"/>
          <a:lstStyle>
            <a:lvl1pPr marL="0" indent="0" algn="ctr">
              <a:lnSpc>
                <a:spcPct val="80000"/>
              </a:lnSpc>
              <a:spcBef>
                <a:spcPts val="0"/>
              </a:spcBef>
              <a:buSzTx/>
              <a:buNone/>
              <a:defRPr sz="8200">
                <a:latin typeface="Canela Regular"/>
                <a:ea typeface="Canela Regular"/>
                <a:cs typeface="Canela Regular"/>
                <a:sym typeface="Canela Regular"/>
              </a:defRPr>
            </a:lvl1pPr>
            <a:lvl2pPr marL="0" indent="457200" algn="ctr">
              <a:lnSpc>
                <a:spcPct val="80000"/>
              </a:lnSpc>
              <a:spcBef>
                <a:spcPts val="0"/>
              </a:spcBef>
              <a:buSzTx/>
              <a:buNone/>
              <a:defRPr sz="8200">
                <a:latin typeface="Canela Regular"/>
                <a:ea typeface="Canela Regular"/>
                <a:cs typeface="Canela Regular"/>
                <a:sym typeface="Canela Regular"/>
              </a:defRPr>
            </a:lvl2pPr>
            <a:lvl3pPr marL="0" indent="914400" algn="ctr">
              <a:lnSpc>
                <a:spcPct val="80000"/>
              </a:lnSpc>
              <a:spcBef>
                <a:spcPts val="0"/>
              </a:spcBef>
              <a:buSzTx/>
              <a:buNone/>
              <a:defRPr sz="8200">
                <a:latin typeface="Canela Regular"/>
                <a:ea typeface="Canela Regular"/>
                <a:cs typeface="Canela Regular"/>
                <a:sym typeface="Canela Regular"/>
              </a:defRPr>
            </a:lvl3pPr>
            <a:lvl4pPr marL="0" indent="1371600" algn="ctr">
              <a:lnSpc>
                <a:spcPct val="80000"/>
              </a:lnSpc>
              <a:spcBef>
                <a:spcPts val="0"/>
              </a:spcBef>
              <a:buSzTx/>
              <a:buNone/>
              <a:defRPr sz="8200">
                <a:latin typeface="Canela Regular"/>
                <a:ea typeface="Canela Regular"/>
                <a:cs typeface="Canela Regular"/>
                <a:sym typeface="Canela Regular"/>
              </a:defRPr>
            </a:lvl4pPr>
            <a:lvl5pPr marL="0" indent="1828800" algn="ctr">
              <a:lnSpc>
                <a:spcPct val="80000"/>
              </a:lnSpc>
              <a:spcBef>
                <a:spcPts val="0"/>
              </a:spcBef>
              <a:buSzTx/>
              <a:buNone/>
              <a:defRPr sz="8200">
                <a:latin typeface="Canela Regular"/>
                <a:ea typeface="Canela Regular"/>
                <a:cs typeface="Canela Regular"/>
                <a:sym typeface="Canela Regular"/>
              </a:defRPr>
            </a:lvl5pPr>
          </a:lstStyle>
          <a:p>
            <a:pPr/>
            <a:r>
              <a:t>Statement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Body Level One…"/>
          <p:cNvSpPr txBox="1"/>
          <p:nvPr>
            <p:ph type="body" sz="half" idx="1" hasCustomPrompt="1"/>
          </p:nvPr>
        </p:nvSpPr>
        <p:spPr>
          <a:xfrm>
            <a:off x="711200" y="1926083"/>
            <a:ext cx="11582400" cy="4157038"/>
          </a:xfrm>
          <a:prstGeom prst="rect">
            <a:avLst/>
          </a:prstGeom>
        </p:spPr>
        <p:txBody>
          <a:bodyPr anchor="b"/>
          <a:lstStyle>
            <a:lvl1pPr marL="0" indent="0" algn="ctr">
              <a:lnSpc>
                <a:spcPct val="80000"/>
              </a:lnSpc>
              <a:spcBef>
                <a:spcPts val="0"/>
              </a:spcBef>
              <a:buSzTx/>
              <a:buNone/>
              <a:defRPr sz="15800">
                <a:latin typeface="+mn-lt"/>
                <a:ea typeface="+mn-ea"/>
                <a:cs typeface="+mn-cs"/>
                <a:sym typeface="Canela Bold"/>
              </a:defRPr>
            </a:lvl1pPr>
            <a:lvl2pPr marL="0" indent="457200" algn="ctr">
              <a:lnSpc>
                <a:spcPct val="80000"/>
              </a:lnSpc>
              <a:spcBef>
                <a:spcPts val="0"/>
              </a:spcBef>
              <a:buSzTx/>
              <a:buNone/>
              <a:defRPr sz="15800">
                <a:latin typeface="+mn-lt"/>
                <a:ea typeface="+mn-ea"/>
                <a:cs typeface="+mn-cs"/>
                <a:sym typeface="Canela Bold"/>
              </a:defRPr>
            </a:lvl2pPr>
            <a:lvl3pPr marL="0" indent="914400" algn="ctr">
              <a:lnSpc>
                <a:spcPct val="80000"/>
              </a:lnSpc>
              <a:spcBef>
                <a:spcPts val="0"/>
              </a:spcBef>
              <a:buSzTx/>
              <a:buNone/>
              <a:defRPr sz="15800">
                <a:latin typeface="+mn-lt"/>
                <a:ea typeface="+mn-ea"/>
                <a:cs typeface="+mn-cs"/>
                <a:sym typeface="Canela Bold"/>
              </a:defRPr>
            </a:lvl3pPr>
            <a:lvl4pPr marL="0" indent="1371600" algn="ctr">
              <a:lnSpc>
                <a:spcPct val="80000"/>
              </a:lnSpc>
              <a:spcBef>
                <a:spcPts val="0"/>
              </a:spcBef>
              <a:buSzTx/>
              <a:buNone/>
              <a:defRPr sz="15800">
                <a:latin typeface="+mn-lt"/>
                <a:ea typeface="+mn-ea"/>
                <a:cs typeface="+mn-cs"/>
                <a:sym typeface="Canela Bold"/>
              </a:defRPr>
            </a:lvl4pPr>
            <a:lvl5pPr marL="0" indent="1828800" algn="ctr">
              <a:lnSpc>
                <a:spcPct val="80000"/>
              </a:lnSpc>
              <a:spcBef>
                <a:spcPts val="0"/>
              </a:spcBef>
              <a:buSzTx/>
              <a:buNone/>
              <a:defRPr sz="15800">
                <a:latin typeface="+mn-lt"/>
                <a:ea typeface="+mn-ea"/>
                <a:cs typeface="+mn-cs"/>
                <a:sym typeface="Canela Bold"/>
              </a:defRPr>
            </a:lvl5pPr>
          </a:lstStyle>
          <a:p>
            <a:pPr/>
            <a:r>
              <a:t>100%</a:t>
            </a:r>
          </a:p>
          <a:p>
            <a:pPr lvl="1"/>
            <a:r>
              <a:t/>
            </a:r>
          </a:p>
          <a:p>
            <a:pPr lvl="2"/>
            <a:r>
              <a:t/>
            </a:r>
          </a:p>
          <a:p>
            <a:pPr lvl="3"/>
            <a:r>
              <a:t/>
            </a:r>
          </a:p>
          <a:p>
            <a:pPr lvl="4"/>
            <a:r>
              <a:t/>
            </a:r>
          </a:p>
        </p:txBody>
      </p:sp>
      <p:sp>
        <p:nvSpPr>
          <p:cNvPr id="107" name="Fact information"/>
          <p:cNvSpPr txBox="1"/>
          <p:nvPr>
            <p:ph type="body" sz="quarter" idx="21" hasCustomPrompt="1"/>
          </p:nvPr>
        </p:nvSpPr>
        <p:spPr>
          <a:xfrm>
            <a:off x="711200" y="5625409"/>
            <a:ext cx="11582400" cy="630937"/>
          </a:xfrm>
          <a:prstGeom prst="rect">
            <a:avLst/>
          </a:prstGeom>
        </p:spPr>
        <p:txBody>
          <a:bodyPr/>
          <a:lstStyle>
            <a:lvl1pPr marL="0" indent="0" algn="ctr" defTabSz="584200">
              <a:lnSpc>
                <a:spcPct val="100000"/>
              </a:lnSpc>
              <a:spcBef>
                <a:spcPts val="0"/>
              </a:spcBef>
              <a:buSzTx/>
              <a:buNone/>
              <a:defRPr spc="-32" sz="3200">
                <a:latin typeface="Graphik Semibold"/>
                <a:ea typeface="Graphik Semibold"/>
                <a:cs typeface="Graphik Semibold"/>
                <a:sym typeface="Graphik Semibold"/>
              </a:defRPr>
            </a:lvl1pPr>
          </a:lstStyle>
          <a:p>
            <a:pPr/>
            <a:r>
              <a:t>Fact information</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Attribution"/>
          <p:cNvSpPr txBox="1"/>
          <p:nvPr>
            <p:ph type="body" sz="quarter" idx="21" hasCustomPrompt="1"/>
          </p:nvPr>
        </p:nvSpPr>
        <p:spPr>
          <a:xfrm>
            <a:off x="711200" y="7191692"/>
            <a:ext cx="11582400" cy="630937"/>
          </a:xfrm>
          <a:prstGeom prst="rect">
            <a:avLst/>
          </a:prstGeom>
        </p:spPr>
        <p:txBody>
          <a:bodyPr anchor="ctr"/>
          <a:lstStyle>
            <a:lvl1pPr marL="0" indent="0" algn="ctr" defTabSz="584200">
              <a:lnSpc>
                <a:spcPct val="100000"/>
              </a:lnSpc>
              <a:spcBef>
                <a:spcPts val="0"/>
              </a:spcBef>
              <a:buSzTx/>
              <a:buNone/>
              <a:defRPr spc="-32" sz="3200">
                <a:latin typeface="Graphik Semibold"/>
                <a:ea typeface="Graphik Semibold"/>
                <a:cs typeface="Graphik Semibold"/>
                <a:sym typeface="Graphik Semibold"/>
              </a:defRPr>
            </a:lvl1pPr>
          </a:lstStyle>
          <a:p>
            <a:pPr/>
            <a:r>
              <a:t>Attribution</a:t>
            </a:r>
          </a:p>
        </p:txBody>
      </p:sp>
      <p:sp>
        <p:nvSpPr>
          <p:cNvPr id="116" name="Body Level One…"/>
          <p:cNvSpPr txBox="1"/>
          <p:nvPr>
            <p:ph type="body" sz="half" idx="1" hasCustomPrompt="1"/>
          </p:nvPr>
        </p:nvSpPr>
        <p:spPr>
          <a:xfrm>
            <a:off x="711200" y="2743200"/>
            <a:ext cx="11582400" cy="3619500"/>
          </a:xfrm>
          <a:prstGeom prst="rect">
            <a:avLst/>
          </a:prstGeom>
        </p:spPr>
        <p:txBody>
          <a:bodyPr anchor="ctr"/>
          <a:lstStyle>
            <a:lvl1pPr marL="0" indent="0" algn="ctr" defTabSz="584200">
              <a:lnSpc>
                <a:spcPct val="80000"/>
              </a:lnSpc>
              <a:spcBef>
                <a:spcPts val="0"/>
              </a:spcBef>
              <a:buSzTx/>
              <a:buNone/>
              <a:defRPr sz="5800">
                <a:latin typeface="+mn-lt"/>
                <a:ea typeface="+mn-ea"/>
                <a:cs typeface="+mn-cs"/>
                <a:sym typeface="Canela Bold"/>
              </a:defRPr>
            </a:lvl1pPr>
            <a:lvl2pPr marL="0" indent="457200" algn="ctr" defTabSz="584200">
              <a:lnSpc>
                <a:spcPct val="80000"/>
              </a:lnSpc>
              <a:spcBef>
                <a:spcPts val="0"/>
              </a:spcBef>
              <a:buSzTx/>
              <a:buNone/>
              <a:defRPr sz="5800">
                <a:latin typeface="+mn-lt"/>
                <a:ea typeface="+mn-ea"/>
                <a:cs typeface="+mn-cs"/>
                <a:sym typeface="Canela Bold"/>
              </a:defRPr>
            </a:lvl2pPr>
            <a:lvl3pPr marL="0" indent="914400" algn="ctr" defTabSz="584200">
              <a:lnSpc>
                <a:spcPct val="80000"/>
              </a:lnSpc>
              <a:spcBef>
                <a:spcPts val="0"/>
              </a:spcBef>
              <a:buSzTx/>
              <a:buNone/>
              <a:defRPr sz="5800">
                <a:latin typeface="+mn-lt"/>
                <a:ea typeface="+mn-ea"/>
                <a:cs typeface="+mn-cs"/>
                <a:sym typeface="Canela Bold"/>
              </a:defRPr>
            </a:lvl3pPr>
            <a:lvl4pPr marL="0" indent="1371600" algn="ctr" defTabSz="584200">
              <a:lnSpc>
                <a:spcPct val="80000"/>
              </a:lnSpc>
              <a:spcBef>
                <a:spcPts val="0"/>
              </a:spcBef>
              <a:buSzTx/>
              <a:buNone/>
              <a:defRPr sz="5800">
                <a:latin typeface="+mn-lt"/>
                <a:ea typeface="+mn-ea"/>
                <a:cs typeface="+mn-cs"/>
                <a:sym typeface="Canela Bold"/>
              </a:defRPr>
            </a:lvl4pPr>
            <a:lvl5pPr marL="0" indent="1828800" algn="ctr" defTabSz="584200">
              <a:lnSpc>
                <a:spcPct val="80000"/>
              </a:lnSpc>
              <a:spcBef>
                <a:spcPts val="0"/>
              </a:spcBef>
              <a:buSzTx/>
              <a:buNone/>
              <a:defRPr sz="5800">
                <a:latin typeface="+mn-lt"/>
                <a:ea typeface="+mn-ea"/>
                <a:cs typeface="+mn-cs"/>
                <a:sym typeface="Canela Bold"/>
              </a:defRPr>
            </a:lvl5pPr>
          </a:lstStyle>
          <a:p>
            <a:pPr/>
            <a:r>
              <a:t>“Notable Quote”</a:t>
            </a:r>
          </a:p>
          <a:p>
            <a:pPr lvl="1"/>
            <a:r>
              <a:t/>
            </a:r>
          </a:p>
          <a:p>
            <a:pPr lvl="2"/>
            <a:r>
              <a:t/>
            </a:r>
          </a:p>
          <a:p>
            <a:pPr lvl="3"/>
            <a:r>
              <a:t/>
            </a:r>
          </a:p>
          <a:p>
            <a:pPr lvl="4"/>
            <a:r>
              <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Sea against sky at sunset 1"/>
          <p:cNvSpPr/>
          <p:nvPr>
            <p:ph type="pic" sz="quarter" idx="21"/>
          </p:nvPr>
        </p:nvSpPr>
        <p:spPr>
          <a:xfrm>
            <a:off x="6598373" y="762000"/>
            <a:ext cx="5715001" cy="3809159"/>
          </a:xfrm>
          <a:prstGeom prst="rect">
            <a:avLst/>
          </a:prstGeom>
        </p:spPr>
        <p:txBody>
          <a:bodyPr lIns="91439" tIns="45719" rIns="91439" bIns="45719">
            <a:noAutofit/>
          </a:bodyPr>
          <a:lstStyle/>
          <a:p>
            <a:pPr/>
          </a:p>
        </p:txBody>
      </p:sp>
      <p:sp>
        <p:nvSpPr>
          <p:cNvPr id="125" name="Beach and sea at sunset"/>
          <p:cNvSpPr/>
          <p:nvPr>
            <p:ph type="pic" idx="22"/>
          </p:nvPr>
        </p:nvSpPr>
        <p:spPr>
          <a:xfrm>
            <a:off x="-2387600" y="762000"/>
            <a:ext cx="11887200" cy="7924800"/>
          </a:xfrm>
          <a:prstGeom prst="rect">
            <a:avLst/>
          </a:prstGeom>
        </p:spPr>
        <p:txBody>
          <a:bodyPr lIns="91439" tIns="45719" rIns="91439" bIns="45719">
            <a:noAutofit/>
          </a:bodyPr>
          <a:lstStyle/>
          <a:p>
            <a:pPr/>
          </a:p>
        </p:txBody>
      </p:sp>
      <p:sp>
        <p:nvSpPr>
          <p:cNvPr id="126" name="Sea against sky at sunset 2"/>
          <p:cNvSpPr/>
          <p:nvPr>
            <p:ph type="pic" sz="half" idx="23"/>
          </p:nvPr>
        </p:nvSpPr>
        <p:spPr>
          <a:xfrm>
            <a:off x="6661873" y="3637404"/>
            <a:ext cx="5588001" cy="6282189"/>
          </a:xfrm>
          <a:prstGeom prst="rect">
            <a:avLst/>
          </a:prstGeom>
        </p:spPr>
        <p:txBody>
          <a:bodyPr lIns="91439" tIns="45719" rIns="91439" bIns="45719">
            <a:noAutofit/>
          </a:bodyPr>
          <a:lstStyle/>
          <a:p>
            <a:pPr/>
          </a:p>
        </p:txBody>
      </p:sp>
      <p:sp>
        <p:nvSpPr>
          <p:cNvPr id="127" name="Slide Number"/>
          <p:cNvSpPr txBox="1"/>
          <p:nvPr>
            <p:ph type="sldNum" sz="quarter" idx="2"/>
          </p:nvPr>
        </p:nvSpPr>
        <p:spPr>
          <a:xfrm>
            <a:off x="6349238" y="9118599"/>
            <a:ext cx="306325" cy="328423"/>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beach and sea at sunset"/>
          <p:cNvSpPr/>
          <p:nvPr>
            <p:ph type="pic" idx="21"/>
          </p:nvPr>
        </p:nvSpPr>
        <p:spPr>
          <a:xfrm>
            <a:off x="558800" y="762000"/>
            <a:ext cx="11887200" cy="7924800"/>
          </a:xfrm>
          <a:prstGeom prst="rect">
            <a:avLst/>
          </a:prstGeom>
        </p:spPr>
        <p:txBody>
          <a:bodyPr lIns="91439" tIns="45719" rIns="91439" bIns="45719">
            <a:noAutofit/>
          </a:bodyPr>
          <a:lstStyle/>
          <a:p>
            <a:pPr/>
          </a:p>
        </p:txBody>
      </p:sp>
      <p:sp>
        <p:nvSpPr>
          <p:cNvPr id="1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Beach and sea at sunset"/>
          <p:cNvSpPr/>
          <p:nvPr>
            <p:ph type="pic" idx="21"/>
          </p:nvPr>
        </p:nvSpPr>
        <p:spPr>
          <a:xfrm>
            <a:off x="-1320800" y="-596900"/>
            <a:ext cx="15633700" cy="10422467"/>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711200" y="2197100"/>
            <a:ext cx="11582400" cy="3302000"/>
          </a:xfrm>
          <a:prstGeom prst="rect">
            <a:avLst/>
          </a:prstGeom>
        </p:spPr>
        <p:txBody>
          <a:bodyPr anchor="b"/>
          <a:lstStyle>
            <a:lvl1pPr>
              <a:lnSpc>
                <a:spcPct val="80000"/>
              </a:lnSpc>
              <a:defRPr spc="-82" sz="8200">
                <a:solidFill>
                  <a:srgbClr val="FFFFFF"/>
                </a:solidFill>
              </a:defRPr>
            </a:lvl1pPr>
          </a:lstStyle>
          <a:p>
            <a:pPr/>
            <a:r>
              <a:t>Presentation Title</a:t>
            </a:r>
          </a:p>
        </p:txBody>
      </p:sp>
      <p:sp>
        <p:nvSpPr>
          <p:cNvPr id="23" name="Body Level One…"/>
          <p:cNvSpPr txBox="1"/>
          <p:nvPr>
            <p:ph type="body" sz="quarter" idx="1" hasCustomPrompt="1"/>
          </p:nvPr>
        </p:nvSpPr>
        <p:spPr>
          <a:xfrm>
            <a:off x="711200" y="5334000"/>
            <a:ext cx="11582400" cy="1457152"/>
          </a:xfrm>
          <a:prstGeom prst="rect">
            <a:avLst/>
          </a:prstGeom>
        </p:spPr>
        <p:txBody>
          <a:bodyPr/>
          <a:lstStyle>
            <a:lvl1pPr marL="0" indent="0" algn="ctr" defTabSz="584200">
              <a:lnSpc>
                <a:spcPct val="100000"/>
              </a:lnSpc>
              <a:spcBef>
                <a:spcPts val="0"/>
              </a:spcBef>
              <a:buSzTx/>
              <a:buNone/>
              <a:defRPr spc="-38" sz="3800">
                <a:solidFill>
                  <a:srgbClr val="FFFFFF"/>
                </a:solidFill>
                <a:latin typeface="Graphik Semibold"/>
                <a:ea typeface="Graphik Semibold"/>
                <a:cs typeface="Graphik Semibold"/>
                <a:sym typeface="Graphik Semibold"/>
              </a:defRPr>
            </a:lvl1pPr>
            <a:lvl2pPr marL="0" indent="457200" algn="ctr" defTabSz="584200">
              <a:lnSpc>
                <a:spcPct val="100000"/>
              </a:lnSpc>
              <a:spcBef>
                <a:spcPts val="0"/>
              </a:spcBef>
              <a:buSzTx/>
              <a:buNone/>
              <a:defRPr spc="-38" sz="3800">
                <a:solidFill>
                  <a:srgbClr val="FFFFFF"/>
                </a:solidFill>
                <a:latin typeface="Graphik Semibold"/>
                <a:ea typeface="Graphik Semibold"/>
                <a:cs typeface="Graphik Semibold"/>
                <a:sym typeface="Graphik Semibold"/>
              </a:defRPr>
            </a:lvl2pPr>
            <a:lvl3pPr marL="0" indent="914400" algn="ctr" defTabSz="584200">
              <a:lnSpc>
                <a:spcPct val="100000"/>
              </a:lnSpc>
              <a:spcBef>
                <a:spcPts val="0"/>
              </a:spcBef>
              <a:buSzTx/>
              <a:buNone/>
              <a:defRPr spc="-38" sz="3800">
                <a:solidFill>
                  <a:srgbClr val="FFFFFF"/>
                </a:solidFill>
                <a:latin typeface="Graphik Semibold"/>
                <a:ea typeface="Graphik Semibold"/>
                <a:cs typeface="Graphik Semibold"/>
                <a:sym typeface="Graphik Semibold"/>
              </a:defRPr>
            </a:lvl3pPr>
            <a:lvl4pPr marL="0" indent="1371600" algn="ctr" defTabSz="584200">
              <a:lnSpc>
                <a:spcPct val="100000"/>
              </a:lnSpc>
              <a:spcBef>
                <a:spcPts val="0"/>
              </a:spcBef>
              <a:buSzTx/>
              <a:buNone/>
              <a:defRPr spc="-38" sz="3800">
                <a:solidFill>
                  <a:srgbClr val="FFFFFF"/>
                </a:solidFill>
                <a:latin typeface="Graphik Semibold"/>
                <a:ea typeface="Graphik Semibold"/>
                <a:cs typeface="Graphik Semibold"/>
                <a:sym typeface="Graphik Semibold"/>
              </a:defRPr>
            </a:lvl4pPr>
            <a:lvl5pPr marL="0" indent="1828800" algn="ctr" defTabSz="584200">
              <a:lnSpc>
                <a:spcPct val="100000"/>
              </a:lnSpc>
              <a:spcBef>
                <a:spcPts val="0"/>
              </a:spcBef>
              <a:buSzTx/>
              <a:buNone/>
              <a:defRPr spc="-38" sz="3800">
                <a:solidFill>
                  <a:srgbClr val="FFFFFF"/>
                </a:solidFill>
                <a:latin typeface="Graphik Semibold"/>
                <a:ea typeface="Graphik Semibold"/>
                <a:cs typeface="Graphik Semibold"/>
                <a:sym typeface="Graphik Semibold"/>
              </a:defRPr>
            </a:lvl5pPr>
          </a:lstStyle>
          <a:p>
            <a:pPr/>
            <a:r>
              <a:t>Presentation Subtitle</a:t>
            </a:r>
          </a:p>
          <a:p>
            <a:pPr lvl="1"/>
            <a:r>
              <a:t/>
            </a:r>
          </a:p>
          <a:p>
            <a:pPr lvl="2"/>
            <a:r>
              <a:t/>
            </a:r>
          </a:p>
          <a:p>
            <a:pPr lvl="3"/>
            <a:r>
              <a:t/>
            </a:r>
          </a:p>
          <a:p>
            <a:pPr lvl="4"/>
            <a:r>
              <a:t/>
            </a:r>
          </a:p>
        </p:txBody>
      </p:sp>
      <p:sp>
        <p:nvSpPr>
          <p:cNvPr id="24" name="Author and Date"/>
          <p:cNvSpPr txBox="1"/>
          <p:nvPr>
            <p:ph type="body" sz="quarter" idx="22" hasCustomPrompt="1"/>
          </p:nvPr>
        </p:nvSpPr>
        <p:spPr>
          <a:xfrm>
            <a:off x="711200" y="8407400"/>
            <a:ext cx="11582400" cy="429260"/>
          </a:xfrm>
          <a:prstGeom prst="rect">
            <a:avLst/>
          </a:prstGeom>
        </p:spPr>
        <p:txBody>
          <a:bodyPr/>
          <a:lstStyle>
            <a:lvl1pPr marL="0" indent="0" algn="ctr" defTabSz="587022">
              <a:lnSpc>
                <a:spcPct val="100000"/>
              </a:lnSpc>
              <a:spcBef>
                <a:spcPts val="0"/>
              </a:spcBef>
              <a:buSzTx/>
              <a:buNone/>
              <a:defRPr spc="-19" sz="2000">
                <a:solidFill>
                  <a:srgbClr val="FFFFFF"/>
                </a:solidFill>
                <a:latin typeface="Graphik Medium"/>
                <a:ea typeface="Graphik Medium"/>
                <a:cs typeface="Graphik Medium"/>
                <a:sym typeface="Graphik Medium"/>
              </a:defRPr>
            </a:lvl1pPr>
          </a:lstStyle>
          <a:p>
            <a:pPr/>
            <a:r>
              <a:t>Author and Date</a:t>
            </a:r>
          </a:p>
        </p:txBody>
      </p:sp>
      <p:sp>
        <p:nvSpPr>
          <p:cNvPr id="25" name="Slide Number"/>
          <p:cNvSpPr txBox="1"/>
          <p:nvPr>
            <p:ph type="sldNum" sz="quarter" idx="2"/>
          </p:nvPr>
        </p:nvSpPr>
        <p:spPr>
          <a:xfrm>
            <a:off x="6349999" y="9118599"/>
            <a:ext cx="306325" cy="328423"/>
          </a:xfrm>
          <a:prstGeom prst="rect">
            <a:avLst/>
          </a:prstGeom>
        </p:spPr>
        <p:txBody>
          <a:bodyPr/>
          <a:lstStyle>
            <a:lvl1pPr defTabSz="584200">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Sea against sky at sunset"/>
          <p:cNvSpPr/>
          <p:nvPr>
            <p:ph type="pic" idx="21"/>
          </p:nvPr>
        </p:nvSpPr>
        <p:spPr>
          <a:xfrm>
            <a:off x="3427686" y="762000"/>
            <a:ext cx="11889828" cy="79248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711406" y="2851794"/>
            <a:ext cx="5058553" cy="2088506"/>
          </a:xfrm>
          <a:prstGeom prst="rect">
            <a:avLst/>
          </a:prstGeom>
        </p:spPr>
        <p:txBody>
          <a:bodyPr anchor="b"/>
          <a:lstStyle/>
          <a:p>
            <a:pPr/>
            <a:r>
              <a:t>Slide Title</a:t>
            </a:r>
          </a:p>
        </p:txBody>
      </p:sp>
      <p:sp>
        <p:nvSpPr>
          <p:cNvPr id="34" name="Body Level One…"/>
          <p:cNvSpPr txBox="1"/>
          <p:nvPr>
            <p:ph type="body" sz="quarter" idx="1" hasCustomPrompt="1"/>
          </p:nvPr>
        </p:nvSpPr>
        <p:spPr>
          <a:xfrm>
            <a:off x="711406" y="4775200"/>
            <a:ext cx="5058553" cy="3911600"/>
          </a:xfrm>
          <a:prstGeom prst="rect">
            <a:avLst/>
          </a:prstGeom>
        </p:spPr>
        <p:txBody>
          <a:bodyPr/>
          <a:lstStyle>
            <a:lvl1pPr marL="0" indent="0" algn="ctr" defTabSz="584200">
              <a:lnSpc>
                <a:spcPct val="100000"/>
              </a:lnSpc>
              <a:spcBef>
                <a:spcPts val="0"/>
              </a:spcBef>
              <a:buSzTx/>
              <a:buNone/>
              <a:defRPr spc="-32" sz="3200">
                <a:latin typeface="Graphik Semibold"/>
                <a:ea typeface="Graphik Semibold"/>
                <a:cs typeface="Graphik Semibold"/>
                <a:sym typeface="Graphik Semibold"/>
              </a:defRPr>
            </a:lvl1pPr>
            <a:lvl2pPr marL="0" indent="457200" algn="ctr" defTabSz="584200">
              <a:lnSpc>
                <a:spcPct val="100000"/>
              </a:lnSpc>
              <a:spcBef>
                <a:spcPts val="0"/>
              </a:spcBef>
              <a:buSzTx/>
              <a:buNone/>
              <a:defRPr spc="-32" sz="3200">
                <a:latin typeface="Graphik Semibold"/>
                <a:ea typeface="Graphik Semibold"/>
                <a:cs typeface="Graphik Semibold"/>
                <a:sym typeface="Graphik Semibold"/>
              </a:defRPr>
            </a:lvl2pPr>
            <a:lvl3pPr marL="0" indent="914400" algn="ctr" defTabSz="584200">
              <a:lnSpc>
                <a:spcPct val="100000"/>
              </a:lnSpc>
              <a:spcBef>
                <a:spcPts val="0"/>
              </a:spcBef>
              <a:buSzTx/>
              <a:buNone/>
              <a:defRPr spc="-32" sz="3200">
                <a:latin typeface="Graphik Semibold"/>
                <a:ea typeface="Graphik Semibold"/>
                <a:cs typeface="Graphik Semibold"/>
                <a:sym typeface="Graphik Semibold"/>
              </a:defRPr>
            </a:lvl3pPr>
            <a:lvl4pPr marL="0" indent="1371600" algn="ctr" defTabSz="584200">
              <a:lnSpc>
                <a:spcPct val="100000"/>
              </a:lnSpc>
              <a:spcBef>
                <a:spcPts val="0"/>
              </a:spcBef>
              <a:buSzTx/>
              <a:buNone/>
              <a:defRPr spc="-32" sz="3200">
                <a:latin typeface="Graphik Semibold"/>
                <a:ea typeface="Graphik Semibold"/>
                <a:cs typeface="Graphik Semibold"/>
                <a:sym typeface="Graphik Semibold"/>
              </a:defRPr>
            </a:lvl4pPr>
            <a:lvl5pPr marL="0" indent="1828800" algn="ctr" defTabSz="584200">
              <a:lnSpc>
                <a:spcPct val="100000"/>
              </a:lnSpc>
              <a:spcBef>
                <a:spcPts val="0"/>
              </a:spcBef>
              <a:buSzTx/>
              <a:buNone/>
              <a:defRPr spc="-32" sz="3200">
                <a:latin typeface="Graphik Semibold"/>
                <a:ea typeface="Graphik Semibold"/>
                <a:cs typeface="Graphik Semibold"/>
                <a:sym typeface="Graphik Semibold"/>
              </a:defRPr>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3" name="Slide Title"/>
          <p:cNvSpPr txBox="1"/>
          <p:nvPr>
            <p:ph type="title" hasCustomPrompt="1"/>
          </p:nvPr>
        </p:nvSpPr>
        <p:spPr>
          <a:prstGeom prst="rect">
            <a:avLst/>
          </a:prstGeom>
        </p:spPr>
        <p:txBody>
          <a:bodyPr/>
          <a:lstStyle/>
          <a:p>
            <a:pPr/>
            <a:r>
              <a:t>Slide Title</a:t>
            </a:r>
          </a:p>
        </p:txBody>
      </p:sp>
      <p:sp>
        <p:nvSpPr>
          <p:cNvPr id="44" name="Slide Subtitle"/>
          <p:cNvSpPr txBox="1"/>
          <p:nvPr>
            <p:ph type="body" sz="quarter" idx="21" hasCustomPrompt="1"/>
          </p:nvPr>
        </p:nvSpPr>
        <p:spPr>
          <a:xfrm>
            <a:off x="711200" y="1504879"/>
            <a:ext cx="11582400" cy="630937"/>
          </a:xfrm>
          <a:prstGeom prst="rect">
            <a:avLst/>
          </a:prstGeom>
        </p:spPr>
        <p:txBody>
          <a:bodyPr/>
          <a:lstStyle>
            <a:lvl1pPr marL="0" indent="0" algn="ctr" defTabSz="584200">
              <a:lnSpc>
                <a:spcPct val="100000"/>
              </a:lnSpc>
              <a:spcBef>
                <a:spcPts val="0"/>
              </a:spcBef>
              <a:buSzTx/>
              <a:buNone/>
              <a:defRPr spc="-32" sz="3200">
                <a:latin typeface="Graphik Semibold"/>
                <a:ea typeface="Graphik Semibold"/>
                <a:cs typeface="Graphik Semibold"/>
                <a:sym typeface="Graphik Semibold"/>
              </a:defRPr>
            </a:lvl1pPr>
          </a:lstStyle>
          <a:p>
            <a:pPr/>
            <a:r>
              <a:t>Slide Subtitle</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57912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Title"/>
          <p:cNvSpPr txBox="1"/>
          <p:nvPr>
            <p:ph type="title" hasCustomPrompt="1"/>
          </p:nvPr>
        </p:nvSpPr>
        <p:spPr>
          <a:xfrm>
            <a:off x="707744" y="369937"/>
            <a:ext cx="5054071" cy="2030363"/>
          </a:xfrm>
          <a:prstGeom prst="rect">
            <a:avLst/>
          </a:prstGeom>
        </p:spPr>
        <p:txBody>
          <a:bodyPr anchor="b"/>
          <a:lstStyle/>
          <a:p>
            <a:pPr/>
            <a:r>
              <a:t>Slide Title</a:t>
            </a:r>
          </a:p>
        </p:txBody>
      </p:sp>
      <p:sp>
        <p:nvSpPr>
          <p:cNvPr id="61" name="Body Level One…"/>
          <p:cNvSpPr txBox="1"/>
          <p:nvPr>
            <p:ph type="body" sz="half" idx="1" hasCustomPrompt="1"/>
          </p:nvPr>
        </p:nvSpPr>
        <p:spPr>
          <a:xfrm>
            <a:off x="711200" y="3412066"/>
            <a:ext cx="5054600" cy="5267095"/>
          </a:xfrm>
          <a:prstGeom prst="rect">
            <a:avLst/>
          </a:prstGeom>
        </p:spPr>
        <p:txBody>
          <a:bodyPr/>
          <a:lstStyle/>
          <a:p>
            <a:pPr/>
            <a:r>
              <a:t>Slide bullet text</a:t>
            </a:r>
          </a:p>
          <a:p>
            <a:pPr lvl="1"/>
            <a:r>
              <a:t/>
            </a:r>
          </a:p>
          <a:p>
            <a:pPr lvl="2"/>
            <a:r>
              <a:t/>
            </a:r>
          </a:p>
          <a:p>
            <a:pPr lvl="3"/>
            <a:r>
              <a:t/>
            </a:r>
          </a:p>
          <a:p>
            <a:pPr lvl="4"/>
            <a:r>
              <a:t/>
            </a:r>
          </a:p>
        </p:txBody>
      </p:sp>
      <p:sp>
        <p:nvSpPr>
          <p:cNvPr id="62" name="Slide Subtitle"/>
          <p:cNvSpPr txBox="1"/>
          <p:nvPr>
            <p:ph type="body" sz="quarter" idx="21" hasCustomPrompt="1"/>
          </p:nvPr>
        </p:nvSpPr>
        <p:spPr>
          <a:xfrm>
            <a:off x="711200" y="2268982"/>
            <a:ext cx="5054600" cy="630937"/>
          </a:xfrm>
          <a:prstGeom prst="rect">
            <a:avLst/>
          </a:prstGeom>
        </p:spPr>
        <p:txBody>
          <a:bodyPr anchor="ctr"/>
          <a:lstStyle>
            <a:lvl1pPr marL="0" indent="0" algn="ctr" defTabSz="584200">
              <a:lnSpc>
                <a:spcPct val="100000"/>
              </a:lnSpc>
              <a:spcBef>
                <a:spcPts val="0"/>
              </a:spcBef>
              <a:buSzTx/>
              <a:buNone/>
              <a:defRPr spc="-32" sz="3200">
                <a:latin typeface="Graphik Semibold"/>
                <a:ea typeface="Graphik Semibold"/>
                <a:cs typeface="Graphik Semibold"/>
                <a:sym typeface="Graphik Semibold"/>
              </a:defRPr>
            </a:lvl1pPr>
          </a:lstStyle>
          <a:p>
            <a:pPr/>
            <a:r>
              <a:t>Slide Subtitle</a:t>
            </a:r>
          </a:p>
        </p:txBody>
      </p:sp>
      <p:sp>
        <p:nvSpPr>
          <p:cNvPr id="63" name="Sea against sky at sunset"/>
          <p:cNvSpPr/>
          <p:nvPr>
            <p:ph type="pic" idx="22"/>
          </p:nvPr>
        </p:nvSpPr>
        <p:spPr>
          <a:xfrm>
            <a:off x="5848049" y="762000"/>
            <a:ext cx="7049102" cy="7924800"/>
          </a:xfrm>
          <a:prstGeom prst="rect">
            <a:avLst/>
          </a:prstGeom>
        </p:spPr>
        <p:txBody>
          <a:bodyPr lIns="91439" tIns="45719" rIns="91439" bIns="45719">
            <a:noAutofit/>
          </a:bodyPr>
          <a:lstStyle/>
          <a:p>
            <a:pP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Section Title"/>
          <p:cNvSpPr txBox="1"/>
          <p:nvPr>
            <p:ph type="title" hasCustomPrompt="1"/>
          </p:nvPr>
        </p:nvSpPr>
        <p:spPr>
          <a:xfrm>
            <a:off x="711200" y="2451100"/>
            <a:ext cx="11582400" cy="4445000"/>
          </a:xfrm>
          <a:prstGeom prst="rect">
            <a:avLst/>
          </a:prstGeom>
        </p:spPr>
        <p:txBody>
          <a:bodyPr anchor="ctr"/>
          <a:lstStyle>
            <a:lvl1pPr defTabSz="825500">
              <a:lnSpc>
                <a:spcPct val="80000"/>
              </a:lnSpc>
              <a:defRPr spc="-82" sz="8200"/>
            </a:lvl1pPr>
          </a:lstStyle>
          <a:p>
            <a:pPr/>
            <a:r>
              <a:t>Section Title</a:t>
            </a:r>
          </a:p>
        </p:txBody>
      </p:sp>
      <p:sp>
        <p:nvSpPr>
          <p:cNvPr id="72" name="Slide Number"/>
          <p:cNvSpPr txBox="1"/>
          <p:nvPr>
            <p:ph type="sldNum" sz="quarter" idx="2"/>
          </p:nvPr>
        </p:nvSpPr>
        <p:spPr>
          <a:xfrm>
            <a:off x="6349999" y="9118599"/>
            <a:ext cx="306325" cy="328423"/>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xfrm>
            <a:off x="711200" y="393700"/>
            <a:ext cx="11582400" cy="1168400"/>
          </a:xfrm>
          <a:prstGeom prst="rect">
            <a:avLst/>
          </a:prstGeom>
        </p:spPr>
        <p:txBody>
          <a:bodyPr anchor="ctr"/>
          <a:lstStyle/>
          <a:p>
            <a:pPr/>
            <a:r>
              <a:t>Slide Title</a:t>
            </a:r>
          </a:p>
        </p:txBody>
      </p:sp>
      <p:sp>
        <p:nvSpPr>
          <p:cNvPr id="80" name="Slide Subtitle"/>
          <p:cNvSpPr txBox="1"/>
          <p:nvPr>
            <p:ph type="body" sz="quarter" idx="21" hasCustomPrompt="1"/>
          </p:nvPr>
        </p:nvSpPr>
        <p:spPr>
          <a:xfrm>
            <a:off x="711200" y="1504879"/>
            <a:ext cx="11582400" cy="630937"/>
          </a:xfrm>
          <a:prstGeom prst="rect">
            <a:avLst/>
          </a:prstGeom>
        </p:spPr>
        <p:txBody>
          <a:bodyPr/>
          <a:lstStyle>
            <a:lvl1pPr marL="0" indent="0" algn="ctr" defTabSz="584200">
              <a:lnSpc>
                <a:spcPct val="100000"/>
              </a:lnSpc>
              <a:spcBef>
                <a:spcPts val="0"/>
              </a:spcBef>
              <a:buSzTx/>
              <a:buNone/>
              <a:defRPr spc="-32" sz="3200">
                <a:latin typeface="Graphik Semibold"/>
                <a:ea typeface="Graphik Semibold"/>
                <a:cs typeface="Graphik Semibold"/>
                <a:sym typeface="Graphik Semibold"/>
              </a:defRPr>
            </a:lvl1pPr>
          </a:lstStyle>
          <a:p>
            <a:pPr/>
            <a:r>
              <a:t>Slide Subtitle</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Body Level One…"/>
          <p:cNvSpPr txBox="1"/>
          <p:nvPr>
            <p:ph type="body" idx="1" hasCustomPrompt="1"/>
          </p:nvPr>
        </p:nvSpPr>
        <p:spPr>
          <a:xfrm>
            <a:off x="711200" y="2997518"/>
            <a:ext cx="11582400" cy="6045201"/>
          </a:xfrm>
          <a:prstGeom prst="rect">
            <a:avLst/>
          </a:prstGeom>
        </p:spPr>
        <p:txBody>
          <a:bodyPr/>
          <a:lstStyle>
            <a:lvl1pPr marL="0" indent="0" defTabSz="587022">
              <a:lnSpc>
                <a:spcPct val="100000"/>
              </a:lnSpc>
              <a:spcBef>
                <a:spcPts val="1700"/>
              </a:spcBef>
              <a:buSzTx/>
              <a:buNone/>
              <a:defRPr spc="-88" sz="4400">
                <a:latin typeface="Canela Deck Regular"/>
                <a:ea typeface="Canela Deck Regular"/>
                <a:cs typeface="Canela Deck Regular"/>
                <a:sym typeface="Canela Deck Regular"/>
              </a:defRPr>
            </a:lvl1pPr>
            <a:lvl2pPr marL="0" indent="457200" defTabSz="587022">
              <a:lnSpc>
                <a:spcPct val="100000"/>
              </a:lnSpc>
              <a:spcBef>
                <a:spcPts val="1700"/>
              </a:spcBef>
              <a:buSzTx/>
              <a:buNone/>
              <a:defRPr spc="-88" sz="4400">
                <a:latin typeface="Canela Deck Regular"/>
                <a:ea typeface="Canela Deck Regular"/>
                <a:cs typeface="Canela Deck Regular"/>
                <a:sym typeface="Canela Deck Regular"/>
              </a:defRPr>
            </a:lvl2pPr>
            <a:lvl3pPr marL="0" indent="914400" defTabSz="587022">
              <a:lnSpc>
                <a:spcPct val="100000"/>
              </a:lnSpc>
              <a:spcBef>
                <a:spcPts val="1700"/>
              </a:spcBef>
              <a:buSzTx/>
              <a:buNone/>
              <a:defRPr spc="-88" sz="4400">
                <a:latin typeface="Canela Deck Regular"/>
                <a:ea typeface="Canela Deck Regular"/>
                <a:cs typeface="Canela Deck Regular"/>
                <a:sym typeface="Canela Deck Regular"/>
              </a:defRPr>
            </a:lvl3pPr>
            <a:lvl4pPr marL="0" indent="1371600" defTabSz="587022">
              <a:lnSpc>
                <a:spcPct val="100000"/>
              </a:lnSpc>
              <a:spcBef>
                <a:spcPts val="1700"/>
              </a:spcBef>
              <a:buSzTx/>
              <a:buNone/>
              <a:defRPr spc="-88" sz="4400">
                <a:latin typeface="Canela Deck Regular"/>
                <a:ea typeface="Canela Deck Regular"/>
                <a:cs typeface="Canela Deck Regular"/>
                <a:sym typeface="Canela Deck Regular"/>
              </a:defRPr>
            </a:lvl4pPr>
            <a:lvl5pPr marL="0" indent="1828800" defTabSz="587022">
              <a:lnSpc>
                <a:spcPct val="100000"/>
              </a:lnSpc>
              <a:spcBef>
                <a:spcPts val="1700"/>
              </a:spcBef>
              <a:buSzTx/>
              <a:buNone/>
              <a:defRPr spc="-88" sz="4400">
                <a:latin typeface="Canela Deck Regular"/>
                <a:ea typeface="Canela Deck Regular"/>
                <a:cs typeface="Canela Deck Regular"/>
                <a:sym typeface="Canela Deck Regular"/>
              </a:defRPr>
            </a:lvl5pPr>
          </a:lstStyle>
          <a:p>
            <a:pPr/>
            <a:r>
              <a:t>Agenda Topics</a:t>
            </a:r>
          </a:p>
          <a:p>
            <a:pPr lvl="1"/>
            <a:r>
              <a:t/>
            </a:r>
          </a:p>
          <a:p>
            <a:pPr lvl="2"/>
            <a:r>
              <a:t/>
            </a:r>
          </a:p>
          <a:p>
            <a:pPr lvl="3"/>
            <a:r>
              <a:t/>
            </a:r>
          </a:p>
          <a:p>
            <a:pPr lvl="4"/>
            <a:r>
              <a:t/>
            </a:r>
          </a:p>
        </p:txBody>
      </p:sp>
      <p:sp>
        <p:nvSpPr>
          <p:cNvPr id="89" name="Agenda Title"/>
          <p:cNvSpPr txBox="1"/>
          <p:nvPr>
            <p:ph type="title" hasCustomPrompt="1"/>
          </p:nvPr>
        </p:nvSpPr>
        <p:spPr>
          <a:xfrm>
            <a:off x="711200" y="393700"/>
            <a:ext cx="11582400" cy="1168400"/>
          </a:xfrm>
          <a:prstGeom prst="rect">
            <a:avLst/>
          </a:prstGeom>
        </p:spPr>
        <p:txBody>
          <a:bodyPr/>
          <a:lstStyle/>
          <a:p>
            <a:pPr/>
            <a:r>
              <a:t>Agenda Title</a:t>
            </a:r>
          </a:p>
        </p:txBody>
      </p:sp>
      <p:sp>
        <p:nvSpPr>
          <p:cNvPr id="90" name="Agenda Subtitle"/>
          <p:cNvSpPr txBox="1"/>
          <p:nvPr>
            <p:ph type="body" sz="quarter" idx="21" hasCustomPrompt="1"/>
          </p:nvPr>
        </p:nvSpPr>
        <p:spPr>
          <a:xfrm>
            <a:off x="711200" y="1504879"/>
            <a:ext cx="11582400" cy="630937"/>
          </a:xfrm>
          <a:prstGeom prst="rect">
            <a:avLst/>
          </a:prstGeom>
        </p:spPr>
        <p:txBody>
          <a:bodyPr/>
          <a:lstStyle>
            <a:lvl1pPr marL="0" indent="0" algn="ctr" defTabSz="584200">
              <a:lnSpc>
                <a:spcPct val="100000"/>
              </a:lnSpc>
              <a:spcBef>
                <a:spcPts val="0"/>
              </a:spcBef>
              <a:buSzTx/>
              <a:buNone/>
              <a:defRPr spc="-32" sz="3200">
                <a:latin typeface="Graphik Semibold"/>
                <a:ea typeface="Graphik Semibold"/>
                <a:cs typeface="Graphik Semibold"/>
                <a:sym typeface="Graphik Semibold"/>
              </a:defRPr>
            </a:lvl1pPr>
          </a:lstStyle>
          <a:p>
            <a:pPr/>
            <a:r>
              <a:t>Agenda Subtitle</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Body Level One…"/>
          <p:cNvSpPr txBox="1"/>
          <p:nvPr>
            <p:ph type="body" idx="1" hasCustomPrompt="1"/>
          </p:nvPr>
        </p:nvSpPr>
        <p:spPr>
          <a:xfrm>
            <a:off x="711200" y="2997200"/>
            <a:ext cx="11582400" cy="6045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3" name="Slide Title"/>
          <p:cNvSpPr txBox="1"/>
          <p:nvPr>
            <p:ph type="title" hasCustomPrompt="1"/>
          </p:nvPr>
        </p:nvSpPr>
        <p:spPr>
          <a:xfrm>
            <a:off x="711200" y="397933"/>
            <a:ext cx="11582400" cy="116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4" name="Slide Number"/>
          <p:cNvSpPr txBox="1"/>
          <p:nvPr>
            <p:ph type="sldNum" sz="quarter" idx="2"/>
          </p:nvPr>
        </p:nvSpPr>
        <p:spPr>
          <a:xfrm>
            <a:off x="6345851" y="9118599"/>
            <a:ext cx="306325" cy="328423"/>
          </a:xfrm>
          <a:prstGeom prst="rect">
            <a:avLst/>
          </a:prstGeom>
          <a:ln w="12700">
            <a:miter lim="400000"/>
          </a:ln>
        </p:spPr>
        <p:txBody>
          <a:bodyPr wrap="none" lIns="50800" tIns="50800" rIns="50800" bIns="50800" anchor="b">
            <a:spAutoFit/>
          </a:bodyPr>
          <a:lstStyle>
            <a:lvl1pPr defTabSz="1739900">
              <a:lnSpc>
                <a:spcPct val="100000"/>
              </a:lnSpc>
              <a:defRPr sz="1400">
                <a:solidFill>
                  <a:srgbClr val="5E5E5E"/>
                </a:solidFill>
                <a:latin typeface="Graphik"/>
                <a:ea typeface="Graphik"/>
                <a:cs typeface="Graphik"/>
                <a:sym typeface="Graphik"/>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ctr" defTabSz="1739900" rtl="0" latinLnBrk="0">
        <a:lnSpc>
          <a:spcPct val="70000"/>
        </a:lnSpc>
        <a:spcBef>
          <a:spcPts val="0"/>
        </a:spcBef>
        <a:spcAft>
          <a:spcPts val="0"/>
        </a:spcAft>
        <a:buClrTx/>
        <a:buSzTx/>
        <a:buFontTx/>
        <a:buNone/>
        <a:tabLst/>
        <a:defRPr b="0" baseline="0" cap="none" i="0" spc="-58" strike="noStrike" sz="5800" u="none">
          <a:solidFill>
            <a:srgbClr val="000000"/>
          </a:solidFill>
          <a:uFillTx/>
          <a:latin typeface="+mn-lt"/>
          <a:ea typeface="+mn-ea"/>
          <a:cs typeface="+mn-cs"/>
          <a:sym typeface="Canela Bold"/>
        </a:defRPr>
      </a:lvl1pPr>
      <a:lvl2pPr marL="0" marR="0" indent="457200" algn="ctr" defTabSz="1739900" rtl="0" latinLnBrk="0">
        <a:lnSpc>
          <a:spcPct val="70000"/>
        </a:lnSpc>
        <a:spcBef>
          <a:spcPts val="0"/>
        </a:spcBef>
        <a:spcAft>
          <a:spcPts val="0"/>
        </a:spcAft>
        <a:buClrTx/>
        <a:buSzTx/>
        <a:buFontTx/>
        <a:buNone/>
        <a:tabLst/>
        <a:defRPr b="0" baseline="0" cap="none" i="0" spc="-58" strike="noStrike" sz="5800" u="none">
          <a:solidFill>
            <a:srgbClr val="000000"/>
          </a:solidFill>
          <a:uFillTx/>
          <a:latin typeface="+mn-lt"/>
          <a:ea typeface="+mn-ea"/>
          <a:cs typeface="+mn-cs"/>
          <a:sym typeface="Canela Bold"/>
        </a:defRPr>
      </a:lvl2pPr>
      <a:lvl3pPr marL="0" marR="0" indent="914400" algn="ctr" defTabSz="1739900" rtl="0" latinLnBrk="0">
        <a:lnSpc>
          <a:spcPct val="70000"/>
        </a:lnSpc>
        <a:spcBef>
          <a:spcPts val="0"/>
        </a:spcBef>
        <a:spcAft>
          <a:spcPts val="0"/>
        </a:spcAft>
        <a:buClrTx/>
        <a:buSzTx/>
        <a:buFontTx/>
        <a:buNone/>
        <a:tabLst/>
        <a:defRPr b="0" baseline="0" cap="none" i="0" spc="-58" strike="noStrike" sz="5800" u="none">
          <a:solidFill>
            <a:srgbClr val="000000"/>
          </a:solidFill>
          <a:uFillTx/>
          <a:latin typeface="+mn-lt"/>
          <a:ea typeface="+mn-ea"/>
          <a:cs typeface="+mn-cs"/>
          <a:sym typeface="Canela Bold"/>
        </a:defRPr>
      </a:lvl3pPr>
      <a:lvl4pPr marL="0" marR="0" indent="1371600" algn="ctr" defTabSz="1739900" rtl="0" latinLnBrk="0">
        <a:lnSpc>
          <a:spcPct val="70000"/>
        </a:lnSpc>
        <a:spcBef>
          <a:spcPts val="0"/>
        </a:spcBef>
        <a:spcAft>
          <a:spcPts val="0"/>
        </a:spcAft>
        <a:buClrTx/>
        <a:buSzTx/>
        <a:buFontTx/>
        <a:buNone/>
        <a:tabLst/>
        <a:defRPr b="0" baseline="0" cap="none" i="0" spc="-58" strike="noStrike" sz="5800" u="none">
          <a:solidFill>
            <a:srgbClr val="000000"/>
          </a:solidFill>
          <a:uFillTx/>
          <a:latin typeface="+mn-lt"/>
          <a:ea typeface="+mn-ea"/>
          <a:cs typeface="+mn-cs"/>
          <a:sym typeface="Canela Bold"/>
        </a:defRPr>
      </a:lvl4pPr>
      <a:lvl5pPr marL="0" marR="0" indent="1828800" algn="ctr" defTabSz="1739900" rtl="0" latinLnBrk="0">
        <a:lnSpc>
          <a:spcPct val="70000"/>
        </a:lnSpc>
        <a:spcBef>
          <a:spcPts val="0"/>
        </a:spcBef>
        <a:spcAft>
          <a:spcPts val="0"/>
        </a:spcAft>
        <a:buClrTx/>
        <a:buSzTx/>
        <a:buFontTx/>
        <a:buNone/>
        <a:tabLst/>
        <a:defRPr b="0" baseline="0" cap="none" i="0" spc="-58" strike="noStrike" sz="5800" u="none">
          <a:solidFill>
            <a:srgbClr val="000000"/>
          </a:solidFill>
          <a:uFillTx/>
          <a:latin typeface="+mn-lt"/>
          <a:ea typeface="+mn-ea"/>
          <a:cs typeface="+mn-cs"/>
          <a:sym typeface="Canela Bold"/>
        </a:defRPr>
      </a:lvl5pPr>
      <a:lvl6pPr marL="0" marR="0" indent="2286000" algn="ctr" defTabSz="1739900" rtl="0" latinLnBrk="0">
        <a:lnSpc>
          <a:spcPct val="70000"/>
        </a:lnSpc>
        <a:spcBef>
          <a:spcPts val="0"/>
        </a:spcBef>
        <a:spcAft>
          <a:spcPts val="0"/>
        </a:spcAft>
        <a:buClrTx/>
        <a:buSzTx/>
        <a:buFontTx/>
        <a:buNone/>
        <a:tabLst/>
        <a:defRPr b="0" baseline="0" cap="none" i="0" spc="-58" strike="noStrike" sz="5800" u="none">
          <a:solidFill>
            <a:srgbClr val="000000"/>
          </a:solidFill>
          <a:uFillTx/>
          <a:latin typeface="+mn-lt"/>
          <a:ea typeface="+mn-ea"/>
          <a:cs typeface="+mn-cs"/>
          <a:sym typeface="Canela Bold"/>
        </a:defRPr>
      </a:lvl6pPr>
      <a:lvl7pPr marL="0" marR="0" indent="2743200" algn="ctr" defTabSz="1739900" rtl="0" latinLnBrk="0">
        <a:lnSpc>
          <a:spcPct val="70000"/>
        </a:lnSpc>
        <a:spcBef>
          <a:spcPts val="0"/>
        </a:spcBef>
        <a:spcAft>
          <a:spcPts val="0"/>
        </a:spcAft>
        <a:buClrTx/>
        <a:buSzTx/>
        <a:buFontTx/>
        <a:buNone/>
        <a:tabLst/>
        <a:defRPr b="0" baseline="0" cap="none" i="0" spc="-58" strike="noStrike" sz="5800" u="none">
          <a:solidFill>
            <a:srgbClr val="000000"/>
          </a:solidFill>
          <a:uFillTx/>
          <a:latin typeface="+mn-lt"/>
          <a:ea typeface="+mn-ea"/>
          <a:cs typeface="+mn-cs"/>
          <a:sym typeface="Canela Bold"/>
        </a:defRPr>
      </a:lvl7pPr>
      <a:lvl8pPr marL="0" marR="0" indent="3200400" algn="ctr" defTabSz="1739900" rtl="0" latinLnBrk="0">
        <a:lnSpc>
          <a:spcPct val="70000"/>
        </a:lnSpc>
        <a:spcBef>
          <a:spcPts val="0"/>
        </a:spcBef>
        <a:spcAft>
          <a:spcPts val="0"/>
        </a:spcAft>
        <a:buClrTx/>
        <a:buSzTx/>
        <a:buFontTx/>
        <a:buNone/>
        <a:tabLst/>
        <a:defRPr b="0" baseline="0" cap="none" i="0" spc="-58" strike="noStrike" sz="5800" u="none">
          <a:solidFill>
            <a:srgbClr val="000000"/>
          </a:solidFill>
          <a:uFillTx/>
          <a:latin typeface="+mn-lt"/>
          <a:ea typeface="+mn-ea"/>
          <a:cs typeface="+mn-cs"/>
          <a:sym typeface="Canela Bold"/>
        </a:defRPr>
      </a:lvl8pPr>
      <a:lvl9pPr marL="0" marR="0" indent="3657600" algn="ctr" defTabSz="1739900" rtl="0" latinLnBrk="0">
        <a:lnSpc>
          <a:spcPct val="70000"/>
        </a:lnSpc>
        <a:spcBef>
          <a:spcPts val="0"/>
        </a:spcBef>
        <a:spcAft>
          <a:spcPts val="0"/>
        </a:spcAft>
        <a:buClrTx/>
        <a:buSzTx/>
        <a:buFontTx/>
        <a:buNone/>
        <a:tabLst/>
        <a:defRPr b="0" baseline="0" cap="none" i="0" spc="-58" strike="noStrike" sz="5800" u="none">
          <a:solidFill>
            <a:srgbClr val="000000"/>
          </a:solidFill>
          <a:uFillTx/>
          <a:latin typeface="+mn-lt"/>
          <a:ea typeface="+mn-ea"/>
          <a:cs typeface="+mn-cs"/>
          <a:sym typeface="Canela Bold"/>
        </a:defRPr>
      </a:lvl9pPr>
    </p:titleStyle>
    <p:bodyStyle>
      <a:lvl1pPr marL="393700" marR="0" indent="-393700" algn="l" defTabSz="1739900" rtl="0" latinLnBrk="0">
        <a:lnSpc>
          <a:spcPct val="90000"/>
        </a:lnSpc>
        <a:spcBef>
          <a:spcPts val="2000"/>
        </a:spcBef>
        <a:spcAft>
          <a:spcPts val="0"/>
        </a:spcAft>
        <a:buClrTx/>
        <a:buSzPct val="175000"/>
        <a:buFontTx/>
        <a:buChar char="•"/>
        <a:tabLst/>
        <a:defRPr b="0" baseline="0" cap="none" i="0" spc="0" strike="noStrike" sz="3000" u="none">
          <a:solidFill>
            <a:srgbClr val="000000"/>
          </a:solidFill>
          <a:uFillTx/>
          <a:latin typeface="Canela Text Regular"/>
          <a:ea typeface="Canela Text Regular"/>
          <a:cs typeface="Canela Text Regular"/>
          <a:sym typeface="Canela Text Regular"/>
        </a:defRPr>
      </a:lvl1pPr>
      <a:lvl2pPr marL="787400" marR="0" indent="-393700" algn="l" defTabSz="1739900" rtl="0" latinLnBrk="0">
        <a:lnSpc>
          <a:spcPct val="90000"/>
        </a:lnSpc>
        <a:spcBef>
          <a:spcPts val="2000"/>
        </a:spcBef>
        <a:spcAft>
          <a:spcPts val="0"/>
        </a:spcAft>
        <a:buClrTx/>
        <a:buSzPct val="175000"/>
        <a:buFontTx/>
        <a:buChar char="•"/>
        <a:tabLst/>
        <a:defRPr b="0" baseline="0" cap="none" i="0" spc="0" strike="noStrike" sz="3000" u="none">
          <a:solidFill>
            <a:srgbClr val="000000"/>
          </a:solidFill>
          <a:uFillTx/>
          <a:latin typeface="Canela Text Regular"/>
          <a:ea typeface="Canela Text Regular"/>
          <a:cs typeface="Canela Text Regular"/>
          <a:sym typeface="Canela Text Regular"/>
        </a:defRPr>
      </a:lvl2pPr>
      <a:lvl3pPr marL="1181100" marR="0" indent="-393700" algn="l" defTabSz="1739900" rtl="0" latinLnBrk="0">
        <a:lnSpc>
          <a:spcPct val="90000"/>
        </a:lnSpc>
        <a:spcBef>
          <a:spcPts val="2000"/>
        </a:spcBef>
        <a:spcAft>
          <a:spcPts val="0"/>
        </a:spcAft>
        <a:buClrTx/>
        <a:buSzPct val="175000"/>
        <a:buFontTx/>
        <a:buChar char="•"/>
        <a:tabLst/>
        <a:defRPr b="0" baseline="0" cap="none" i="0" spc="0" strike="noStrike" sz="3000" u="none">
          <a:solidFill>
            <a:srgbClr val="000000"/>
          </a:solidFill>
          <a:uFillTx/>
          <a:latin typeface="Canela Text Regular"/>
          <a:ea typeface="Canela Text Regular"/>
          <a:cs typeface="Canela Text Regular"/>
          <a:sym typeface="Canela Text Regular"/>
        </a:defRPr>
      </a:lvl3pPr>
      <a:lvl4pPr marL="1574800" marR="0" indent="-393700" algn="l" defTabSz="1739900" rtl="0" latinLnBrk="0">
        <a:lnSpc>
          <a:spcPct val="90000"/>
        </a:lnSpc>
        <a:spcBef>
          <a:spcPts val="2000"/>
        </a:spcBef>
        <a:spcAft>
          <a:spcPts val="0"/>
        </a:spcAft>
        <a:buClrTx/>
        <a:buSzPct val="175000"/>
        <a:buFontTx/>
        <a:buChar char="•"/>
        <a:tabLst/>
        <a:defRPr b="0" baseline="0" cap="none" i="0" spc="0" strike="noStrike" sz="3000" u="none">
          <a:solidFill>
            <a:srgbClr val="000000"/>
          </a:solidFill>
          <a:uFillTx/>
          <a:latin typeface="Canela Text Regular"/>
          <a:ea typeface="Canela Text Regular"/>
          <a:cs typeface="Canela Text Regular"/>
          <a:sym typeface="Canela Text Regular"/>
        </a:defRPr>
      </a:lvl4pPr>
      <a:lvl5pPr marL="1968500" marR="0" indent="-393700" algn="l" defTabSz="1739900" rtl="0" latinLnBrk="0">
        <a:lnSpc>
          <a:spcPct val="90000"/>
        </a:lnSpc>
        <a:spcBef>
          <a:spcPts val="2000"/>
        </a:spcBef>
        <a:spcAft>
          <a:spcPts val="0"/>
        </a:spcAft>
        <a:buClrTx/>
        <a:buSzPct val="175000"/>
        <a:buFontTx/>
        <a:buChar char="•"/>
        <a:tabLst/>
        <a:defRPr b="0" baseline="0" cap="none" i="0" spc="0" strike="noStrike" sz="3000" u="none">
          <a:solidFill>
            <a:srgbClr val="000000"/>
          </a:solidFill>
          <a:uFillTx/>
          <a:latin typeface="Canela Text Regular"/>
          <a:ea typeface="Canela Text Regular"/>
          <a:cs typeface="Canela Text Regular"/>
          <a:sym typeface="Canela Text Regular"/>
        </a:defRPr>
      </a:lvl5pPr>
      <a:lvl6pPr marL="2362200" marR="0" indent="-393700" algn="l" defTabSz="1739900" rtl="0" latinLnBrk="0">
        <a:lnSpc>
          <a:spcPct val="90000"/>
        </a:lnSpc>
        <a:spcBef>
          <a:spcPts val="2000"/>
        </a:spcBef>
        <a:spcAft>
          <a:spcPts val="0"/>
        </a:spcAft>
        <a:buClrTx/>
        <a:buSzPct val="175000"/>
        <a:buFontTx/>
        <a:buChar char="•"/>
        <a:tabLst/>
        <a:defRPr b="0" baseline="0" cap="none" i="0" spc="0" strike="noStrike" sz="3000" u="none">
          <a:solidFill>
            <a:srgbClr val="000000"/>
          </a:solidFill>
          <a:uFillTx/>
          <a:latin typeface="Canela Text Regular"/>
          <a:ea typeface="Canela Text Regular"/>
          <a:cs typeface="Canela Text Regular"/>
          <a:sym typeface="Canela Text Regular"/>
        </a:defRPr>
      </a:lvl6pPr>
      <a:lvl7pPr marL="2755900" marR="0" indent="-393700" algn="l" defTabSz="1739900" rtl="0" latinLnBrk="0">
        <a:lnSpc>
          <a:spcPct val="90000"/>
        </a:lnSpc>
        <a:spcBef>
          <a:spcPts val="2000"/>
        </a:spcBef>
        <a:spcAft>
          <a:spcPts val="0"/>
        </a:spcAft>
        <a:buClrTx/>
        <a:buSzPct val="175000"/>
        <a:buFontTx/>
        <a:buChar char="•"/>
        <a:tabLst/>
        <a:defRPr b="0" baseline="0" cap="none" i="0" spc="0" strike="noStrike" sz="3000" u="none">
          <a:solidFill>
            <a:srgbClr val="000000"/>
          </a:solidFill>
          <a:uFillTx/>
          <a:latin typeface="Canela Text Regular"/>
          <a:ea typeface="Canela Text Regular"/>
          <a:cs typeface="Canela Text Regular"/>
          <a:sym typeface="Canela Text Regular"/>
        </a:defRPr>
      </a:lvl7pPr>
      <a:lvl8pPr marL="3149600" marR="0" indent="-393700" algn="l" defTabSz="1739900" rtl="0" latinLnBrk="0">
        <a:lnSpc>
          <a:spcPct val="90000"/>
        </a:lnSpc>
        <a:spcBef>
          <a:spcPts val="2000"/>
        </a:spcBef>
        <a:spcAft>
          <a:spcPts val="0"/>
        </a:spcAft>
        <a:buClrTx/>
        <a:buSzPct val="175000"/>
        <a:buFontTx/>
        <a:buChar char="•"/>
        <a:tabLst/>
        <a:defRPr b="0" baseline="0" cap="none" i="0" spc="0" strike="noStrike" sz="3000" u="none">
          <a:solidFill>
            <a:srgbClr val="000000"/>
          </a:solidFill>
          <a:uFillTx/>
          <a:latin typeface="Canela Text Regular"/>
          <a:ea typeface="Canela Text Regular"/>
          <a:cs typeface="Canela Text Regular"/>
          <a:sym typeface="Canela Text Regular"/>
        </a:defRPr>
      </a:lvl8pPr>
      <a:lvl9pPr marL="3543300" marR="0" indent="-393700" algn="l" defTabSz="1739900" rtl="0" latinLnBrk="0">
        <a:lnSpc>
          <a:spcPct val="90000"/>
        </a:lnSpc>
        <a:spcBef>
          <a:spcPts val="2000"/>
        </a:spcBef>
        <a:spcAft>
          <a:spcPts val="0"/>
        </a:spcAft>
        <a:buClrTx/>
        <a:buSzPct val="175000"/>
        <a:buFontTx/>
        <a:buChar char="•"/>
        <a:tabLst/>
        <a:defRPr b="0" baseline="0" cap="none" i="0" spc="0" strike="noStrike" sz="3000" u="none">
          <a:solidFill>
            <a:srgbClr val="000000"/>
          </a:solidFill>
          <a:uFillTx/>
          <a:latin typeface="Canela Text Regular"/>
          <a:ea typeface="Canela Text Regular"/>
          <a:cs typeface="Canela Text Regular"/>
          <a:sym typeface="Canela Text Regular"/>
        </a:defRPr>
      </a:lvl9pPr>
    </p:bodyStyle>
    <p:otherStyle>
      <a:lvl1pPr marL="0" marR="0" indent="0" algn="ctr" defTabSz="17399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Graphik"/>
        </a:defRPr>
      </a:lvl1pPr>
      <a:lvl2pPr marL="0" marR="0" indent="457200" algn="ctr" defTabSz="17399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Graphik"/>
        </a:defRPr>
      </a:lvl2pPr>
      <a:lvl3pPr marL="0" marR="0" indent="914400" algn="ctr" defTabSz="17399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Graphik"/>
        </a:defRPr>
      </a:lvl3pPr>
      <a:lvl4pPr marL="0" marR="0" indent="1371600" algn="ctr" defTabSz="17399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Graphik"/>
        </a:defRPr>
      </a:lvl4pPr>
      <a:lvl5pPr marL="0" marR="0" indent="1828800" algn="ctr" defTabSz="17399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Graphik"/>
        </a:defRPr>
      </a:lvl5pPr>
      <a:lvl6pPr marL="0" marR="0" indent="2286000" algn="ctr" defTabSz="17399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Graphik"/>
        </a:defRPr>
      </a:lvl6pPr>
      <a:lvl7pPr marL="0" marR="0" indent="2743200" algn="ctr" defTabSz="17399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Graphik"/>
        </a:defRPr>
      </a:lvl7pPr>
      <a:lvl8pPr marL="0" marR="0" indent="3200400" algn="ctr" defTabSz="17399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Graphik"/>
        </a:defRPr>
      </a:lvl8pPr>
      <a:lvl9pPr marL="0" marR="0" indent="3657600" algn="ctr" defTabSz="17399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Graphik"/>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allthingsliberty.com/2021/01/james-lovell-schoolteacher-prisoner-patriot/" TargetMode="External"/><Relationship Id="rId3"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hyperlink" Target="http://jeanoconnor.com" TargetMode="External"/><Relationship Id="rId4" Type="http://schemas.openxmlformats.org/officeDocument/2006/relationships/hyperlink" Target="https://www.jeanoconnor.com/_files/ugd/9649f5_d840f1f944c041b5a7ee7508738d767d.pdf" TargetMode="External"/><Relationship Id="rId5" Type="http://schemas.openxmlformats.org/officeDocument/2006/relationships/hyperlink" Target="https://www.jeanoconnor.com/writing" TargetMode="External"/><Relationship Id="rId6" Type="http://schemas.openxmlformats.org/officeDocument/2006/relationships/hyperlink" Target="https://www.jeanoconnor.com/sources" TargetMode="External"/><Relationship Id="rId7" Type="http://schemas.openxmlformats.org/officeDocument/2006/relationships/hyperlink" Target="https://www.jeanoconnor.com/_files/ugd/9649f5_ae6193ac10364b359201946887cb19fa.pdf" TargetMode="External"/><Relationship Id="rId8" Type="http://schemas.openxmlformats.org/officeDocument/2006/relationships/hyperlink" Target="https://www.jeanoconnor.com/satire" TargetMode="External"/><Relationship Id="rId9" Type="http://schemas.openxmlformats.org/officeDocument/2006/relationships/hyperlink" Target="https://www.jeanoconnor.com/news-of-day" TargetMode="External"/><Relationship Id="rId10" Type="http://schemas.openxmlformats.org/officeDocument/2006/relationships/image" Target="../media/image1.jpeg"/><Relationship Id="rId11" Type="http://schemas.openxmlformats.org/officeDocument/2006/relationships/image" Target="../media/image8.png"/><Relationship Id="rId12" Type="http://schemas.openxmlformats.org/officeDocument/2006/relationships/image" Target="../media/image7.png"/><Relationship Id="rId13" Type="http://schemas.openxmlformats.org/officeDocument/2006/relationships/image" Target="../media/image9.png"/><Relationship Id="rId14" Type="http://schemas.openxmlformats.org/officeDocument/2006/relationships/image" Target="../media/image10.png"/><Relationship Id="rId15" Type="http://schemas.openxmlformats.org/officeDocument/2006/relationships/image" Target="../media/image1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tif"/></Relationships>

</file>

<file path=ppt/slides/_rels/slide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5.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Jean C. O’Connor…"/>
          <p:cNvSpPr txBox="1"/>
          <p:nvPr/>
        </p:nvSpPr>
        <p:spPr>
          <a:xfrm>
            <a:off x="724014" y="600114"/>
            <a:ext cx="9288968" cy="35600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587022">
              <a:lnSpc>
                <a:spcPct val="100000"/>
              </a:lnSpc>
              <a:defRPr sz="4300">
                <a:latin typeface="Georgia"/>
                <a:ea typeface="Georgia"/>
                <a:cs typeface="Georgia"/>
                <a:sym typeface="Georgia"/>
              </a:defRPr>
            </a:pPr>
            <a:r>
              <a:t>Jean C. O’Connor</a:t>
            </a:r>
          </a:p>
          <a:p>
            <a:pPr algn="l"/>
            <a:r>
              <a:t>Recipient of the NCTE High School Teacher of Excellence</a:t>
            </a:r>
          </a:p>
          <a:p>
            <a:pPr algn="l"/>
            <a:r>
              <a:t>Author of </a:t>
            </a:r>
            <a:r>
              <a:rPr sz="1900">
                <a:latin typeface="Canela Text Bold"/>
                <a:ea typeface="Canela Text Bold"/>
                <a:cs typeface="Canela Text Bold"/>
                <a:sym typeface="Canela Text Bold"/>
              </a:rPr>
              <a:t>The Remarkable Cause: </a:t>
            </a:r>
            <a:r>
              <a:rPr sz="1400">
                <a:latin typeface="Canela Text Bold"/>
                <a:ea typeface="Canela Text Bold"/>
                <a:cs typeface="Canela Text Bold"/>
                <a:sym typeface="Canela Text Bold"/>
              </a:rPr>
              <a:t>A Novel of James Lovell and the Crucible of the Revolution</a:t>
            </a:r>
            <a:r>
              <a:rPr sz="1400"/>
              <a:t> </a:t>
            </a:r>
            <a:r>
              <a:t>and</a:t>
            </a:r>
            <a:r>
              <a:t> </a:t>
            </a:r>
            <a:r>
              <a:rPr sz="1900">
                <a:latin typeface="Canela Text Bold"/>
                <a:ea typeface="Canela Text Bold"/>
                <a:cs typeface="Canela Text Bold"/>
                <a:sym typeface="Canela Text Bold"/>
              </a:rPr>
              <a:t>Congress’s Cryptographer: </a:t>
            </a:r>
            <a:r>
              <a:rPr sz="1400">
                <a:latin typeface="Canela Text Bold"/>
                <a:ea typeface="Canela Text Bold"/>
                <a:cs typeface="Canela Text Bold"/>
                <a:sym typeface="Canela Text Bold"/>
              </a:rPr>
              <a:t>A Novel of James Lovell and the American Revolution</a:t>
            </a:r>
            <a:endParaRPr sz="1400">
              <a:latin typeface="Canela Text Bold"/>
              <a:ea typeface="Canela Text Bold"/>
              <a:cs typeface="Canela Text Bold"/>
              <a:sym typeface="Canela Text Bold"/>
            </a:endParaRPr>
          </a:p>
          <a:p>
            <a:pPr algn="l"/>
            <a:r>
              <a:rPr>
                <a:solidFill>
                  <a:srgbClr val="222222"/>
                </a:solidFill>
              </a:rPr>
              <a:t>Contributor to the</a:t>
            </a:r>
            <a:r>
              <a:rPr>
                <a:hlinkClick r:id="rId2" invalidUrl="" action="" tgtFrame="" tooltip="" history="1" highlightClick="0" endSnd="0"/>
              </a:rPr>
              <a:t> </a:t>
            </a:r>
            <a:r>
              <a:rPr>
                <a:hlinkClick r:id="rId2" invalidUrl="" action="" tgtFrame="" tooltip="" history="1" highlightClick="0" endSnd="0"/>
              </a:rPr>
              <a:t>Journal of the American Revolution</a:t>
            </a:r>
            <a:endParaRPr>
              <a:solidFill>
                <a:srgbClr val="888888"/>
              </a:solidFill>
            </a:endParaRPr>
          </a:p>
          <a:p>
            <a:pPr algn="l"/>
            <a:r>
              <a:t>Webinar for Fort Ticonderoga</a:t>
            </a:r>
          </a:p>
          <a:p>
            <a:pPr algn="l"/>
            <a:r>
              <a:t>Presentation for the Museum of the American Revolution, Philadelphia</a:t>
            </a:r>
          </a:p>
          <a:p>
            <a:pPr algn="l"/>
            <a:r>
              <a:t>MATELA Member</a:t>
            </a:r>
          </a:p>
          <a:p>
            <a:pPr algn="l" defTabSz="587022">
              <a:lnSpc>
                <a:spcPct val="100000"/>
              </a:lnSpc>
              <a:defRPr sz="2600">
                <a:latin typeface="Georgia"/>
                <a:ea typeface="Georgia"/>
                <a:cs typeface="Georgia"/>
                <a:sym typeface="Georgia"/>
              </a:defRPr>
            </a:pPr>
          </a:p>
          <a:p>
            <a:pPr algn="l" defTabSz="587022">
              <a:lnSpc>
                <a:spcPct val="100000"/>
              </a:lnSpc>
              <a:defRPr b="1" i="1" sz="2600">
                <a:latin typeface="Georgia"/>
                <a:ea typeface="Georgia"/>
                <a:cs typeface="Georgia"/>
                <a:sym typeface="Georgia"/>
              </a:defRPr>
            </a:pPr>
            <a:endParaRPr sz="1500"/>
          </a:p>
        </p:txBody>
      </p:sp>
      <p:sp>
        <p:nvSpPr>
          <p:cNvPr id="152" name="March 5, 1770"/>
          <p:cNvSpPr txBox="1"/>
          <p:nvPr/>
        </p:nvSpPr>
        <p:spPr>
          <a:xfrm>
            <a:off x="7390563" y="3926824"/>
            <a:ext cx="2334781" cy="6567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900"/>
            </a:lvl1pPr>
          </a:lstStyle>
          <a:p>
            <a:pPr/>
            <a:r>
              <a:t>March 5, 1770</a:t>
            </a:r>
          </a:p>
        </p:txBody>
      </p:sp>
      <p:pic>
        <p:nvPicPr>
          <p:cNvPr id="153" name="The Remarkable Cause.png" descr="The Remarkable Cause.png"/>
          <p:cNvPicPr>
            <a:picLocks noChangeAspect="1"/>
          </p:cNvPicPr>
          <p:nvPr/>
        </p:nvPicPr>
        <p:blipFill>
          <a:blip r:embed="rId3">
            <a:extLst/>
          </a:blip>
          <a:stretch>
            <a:fillRect/>
          </a:stretch>
        </p:blipFill>
        <p:spPr>
          <a:xfrm>
            <a:off x="1021714" y="3694965"/>
            <a:ext cx="3805144" cy="5679872"/>
          </a:xfrm>
          <a:prstGeom prst="rect">
            <a:avLst/>
          </a:prstGeom>
          <a:ln w="12700">
            <a:solidFill>
              <a:srgbClr val="000000"/>
            </a:solidFill>
            <a:miter lim="400000"/>
          </a:ln>
        </p:spPr>
      </p:pic>
      <p:sp>
        <p:nvSpPr>
          <p:cNvPr id="154" name="Write the Revolution: The Boston Massacre…"/>
          <p:cNvSpPr txBox="1"/>
          <p:nvPr/>
        </p:nvSpPr>
        <p:spPr>
          <a:xfrm>
            <a:off x="7062292" y="571401"/>
            <a:ext cx="5438033" cy="13561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defTabSz="457200">
              <a:lnSpc>
                <a:spcPct val="100000"/>
              </a:lnSpc>
              <a:defRPr sz="2166">
                <a:latin typeface="+mn-lt"/>
                <a:ea typeface="+mn-ea"/>
                <a:cs typeface="+mn-cs"/>
                <a:sym typeface="Canela Bold"/>
              </a:defRPr>
            </a:pPr>
            <a:r>
              <a:t>Write the Revolution: The Boston Massacre</a:t>
            </a:r>
            <a:endParaRPr>
              <a:latin typeface="Canela Regular"/>
              <a:ea typeface="Canela Regular"/>
              <a:cs typeface="Canela Regular"/>
              <a:sym typeface="Canela Regular"/>
            </a:endParaRPr>
          </a:p>
          <a:p>
            <a:pPr algn="r" defTabSz="457200">
              <a:lnSpc>
                <a:spcPct val="100000"/>
              </a:lnSpc>
              <a:defRPr sz="2166">
                <a:latin typeface="+mn-lt"/>
                <a:ea typeface="+mn-ea"/>
                <a:cs typeface="+mn-cs"/>
                <a:sym typeface="Canela Bold"/>
              </a:defRPr>
            </a:pPr>
            <a:r>
              <a:t>A Reading and Writing Experience</a:t>
            </a:r>
          </a:p>
          <a:p>
            <a:pPr algn="r" defTabSz="457200">
              <a:lnSpc>
                <a:spcPct val="100000"/>
              </a:lnSpc>
              <a:defRPr sz="2166">
                <a:latin typeface="+mn-lt"/>
                <a:ea typeface="+mn-ea"/>
                <a:cs typeface="+mn-cs"/>
                <a:sym typeface="Canela Bold"/>
              </a:defRPr>
            </a:pPr>
            <a:r>
              <a:t>MFPE 2024</a:t>
            </a:r>
          </a:p>
        </p:txBody>
      </p:sp>
      <p:sp>
        <p:nvSpPr>
          <p:cNvPr id="155" name="This reading and writing experience will help students grades 7 - 12 recognize the importance of the Boston Massacre of March 5, 1770, through study of the situation, reading a chapter from The Remarkable Cause: A Novel of James Lovell and the Crucible o"/>
          <p:cNvSpPr txBox="1"/>
          <p:nvPr/>
        </p:nvSpPr>
        <p:spPr>
          <a:xfrm>
            <a:off x="5125633" y="4303297"/>
            <a:ext cx="7427709" cy="351765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00000"/>
              </a:lnSpc>
              <a:defRPr sz="2400">
                <a:latin typeface="Times New Roman"/>
                <a:ea typeface="Times New Roman"/>
                <a:cs typeface="Times New Roman"/>
                <a:sym typeface="Times New Roman"/>
              </a:defRPr>
            </a:pPr>
          </a:p>
          <a:p>
            <a:pPr algn="l" defTabSz="457200">
              <a:lnSpc>
                <a:spcPct val="100000"/>
              </a:lnSpc>
              <a:defRPr sz="2400">
                <a:latin typeface="Times New Roman"/>
                <a:ea typeface="Times New Roman"/>
                <a:cs typeface="Times New Roman"/>
                <a:sym typeface="Times New Roman"/>
              </a:defRPr>
            </a:pPr>
            <a:r>
              <a:t>This reading and writing experience will help students grades 7 - 12 recognize </a:t>
            </a:r>
            <a:r>
              <a:rPr b="1"/>
              <a:t>the importance of the Boston Massacre of March 5, 1770</a:t>
            </a:r>
            <a:r>
              <a:t>, through study of the situation, </a:t>
            </a:r>
            <a:r>
              <a:rPr b="1"/>
              <a:t>reading a chapter from </a:t>
            </a:r>
            <a:r>
              <a:rPr b="1" i="1"/>
              <a:t>The Remarkable Cause</a:t>
            </a:r>
            <a:r>
              <a:rPr i="1"/>
              <a:t>: A Novel of James Lovell and the Crucible of the Revolution </a:t>
            </a:r>
            <a:r>
              <a:t>(Knox Press 2021)</a:t>
            </a:r>
            <a:r>
              <a:rPr i="1"/>
              <a:t>, </a:t>
            </a:r>
            <a:r>
              <a:t>used with permission,</a:t>
            </a:r>
            <a:r>
              <a:rPr i="1"/>
              <a:t> </a:t>
            </a:r>
            <a:r>
              <a:t>and </a:t>
            </a:r>
            <a:r>
              <a:rPr b="1"/>
              <a:t>writing,</a:t>
            </a:r>
            <a:r>
              <a:t> for which choices are offered. </a:t>
            </a:r>
            <a:endParaRPr b="1"/>
          </a:p>
          <a:p>
            <a:pPr algn="l" defTabSz="457200">
              <a:lnSpc>
                <a:spcPct val="100000"/>
              </a:lnSpc>
              <a:defRPr sz="2400">
                <a:latin typeface="Times New Roman"/>
                <a:ea typeface="Times New Roman"/>
                <a:cs typeface="Times New Roman"/>
                <a:sym typeface="Times New Roman"/>
              </a:defRPr>
            </a:pPr>
            <a:endParaRPr b="1"/>
          </a:p>
        </p:txBody>
      </p:sp>
      <p:sp>
        <p:nvSpPr>
          <p:cNvPr id="156" name="Three Handouts:…"/>
          <p:cNvSpPr txBox="1"/>
          <p:nvPr/>
        </p:nvSpPr>
        <p:spPr>
          <a:xfrm>
            <a:off x="5117181" y="7211400"/>
            <a:ext cx="7444613" cy="27307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ct val="100000"/>
              </a:lnSpc>
              <a:defRPr sz="2300" u="sng">
                <a:latin typeface="Times New Roman"/>
                <a:ea typeface="Times New Roman"/>
                <a:cs typeface="Times New Roman"/>
                <a:sym typeface="Times New Roman"/>
              </a:defRPr>
            </a:pPr>
            <a:r>
              <a:rPr b="1"/>
              <a:t>Three Handouts:</a:t>
            </a:r>
            <a:endParaRPr b="1"/>
          </a:p>
          <a:p>
            <a:pPr algn="l" defTabSz="457200">
              <a:lnSpc>
                <a:spcPct val="100000"/>
              </a:lnSpc>
              <a:defRPr sz="2300">
                <a:latin typeface="Times New Roman"/>
                <a:ea typeface="Times New Roman"/>
                <a:cs typeface="Times New Roman"/>
                <a:sym typeface="Times New Roman"/>
              </a:defRPr>
            </a:pPr>
            <a:r>
              <a:rPr b="1"/>
              <a:t>“Boston Discusses the Massacre” ~ A chapter as story. It </a:t>
            </a:r>
            <a:endParaRPr b="1"/>
          </a:p>
          <a:p>
            <a:pPr algn="l" defTabSz="457200">
              <a:lnSpc>
                <a:spcPct val="100000"/>
              </a:lnSpc>
              <a:defRPr sz="2300">
                <a:latin typeface="Times New Roman"/>
                <a:ea typeface="Times New Roman"/>
                <a:cs typeface="Times New Roman"/>
                <a:sym typeface="Times New Roman"/>
              </a:defRPr>
            </a:pPr>
            <a:r>
              <a:t>includes guiding questions, facts, vocabulary, and the reading.</a:t>
            </a:r>
            <a:r>
              <a:rPr b="1"/>
              <a:t> </a:t>
            </a:r>
            <a:endParaRPr b="1"/>
          </a:p>
          <a:p>
            <a:pPr algn="l" defTabSz="457200">
              <a:lnSpc>
                <a:spcPct val="100000"/>
              </a:lnSpc>
              <a:defRPr sz="2300">
                <a:latin typeface="Times New Roman"/>
                <a:ea typeface="Times New Roman"/>
                <a:cs typeface="Times New Roman"/>
                <a:sym typeface="Times New Roman"/>
              </a:defRPr>
            </a:pPr>
            <a:r>
              <a:rPr b="1"/>
              <a:t>“Handouts: Primary Sources”</a:t>
            </a:r>
            <a:endParaRPr b="1"/>
          </a:p>
          <a:p>
            <a:pPr algn="l" defTabSz="457200">
              <a:lnSpc>
                <a:spcPct val="100000"/>
              </a:lnSpc>
              <a:defRPr sz="2300">
                <a:latin typeface="Times New Roman"/>
                <a:ea typeface="Times New Roman"/>
                <a:cs typeface="Times New Roman"/>
                <a:sym typeface="Times New Roman"/>
              </a:defRPr>
            </a:pPr>
            <a:r>
              <a:rPr b="1"/>
              <a:t>“Writing for the Boston Massacre”</a:t>
            </a:r>
            <a:endParaRPr b="1"/>
          </a:p>
          <a:p>
            <a:pPr algn="l" defTabSz="457200">
              <a:lnSpc>
                <a:spcPct val="100000"/>
              </a:lnSpc>
              <a:defRPr sz="2300">
                <a:latin typeface="Times New Roman"/>
                <a:ea typeface="Times New Roman"/>
                <a:cs typeface="Times New Roman"/>
                <a:sym typeface="Times New Roman"/>
              </a:defRPr>
            </a:pPr>
            <a:r>
              <a:rPr b="1"/>
              <a:t>     </a:t>
            </a:r>
            <a:r>
              <a:rPr b="1" i="1"/>
              <a:t>THIS POWERPOINT</a:t>
            </a:r>
            <a:r>
              <a:rPr b="1"/>
              <a:t> is on jeanoconnor.com,</a:t>
            </a:r>
            <a:endParaRPr b="1"/>
          </a:p>
          <a:p>
            <a:pPr algn="l" defTabSz="457200">
              <a:lnSpc>
                <a:spcPct val="100000"/>
              </a:lnSpc>
              <a:defRPr sz="2300">
                <a:latin typeface="Times New Roman"/>
                <a:ea typeface="Times New Roman"/>
                <a:cs typeface="Times New Roman"/>
                <a:sym typeface="Times New Roman"/>
              </a:defRPr>
            </a:pPr>
            <a:r>
              <a:rPr b="1"/>
              <a:t>ready to download.</a:t>
            </a:r>
          </a:p>
        </p:txBody>
      </p:sp>
      <p:sp>
        <p:nvSpPr>
          <p:cNvPr id="157" name="The Boston Massacre"/>
          <p:cNvSpPr txBox="1"/>
          <p:nvPr/>
        </p:nvSpPr>
        <p:spPr>
          <a:xfrm>
            <a:off x="6381789" y="3132712"/>
            <a:ext cx="4352329" cy="795402"/>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130300">
              <a:lnSpc>
                <a:spcPct val="100000"/>
              </a:lnSpc>
              <a:defRPr sz="3700">
                <a:latin typeface="Canela Regular"/>
                <a:ea typeface="Canela Regular"/>
                <a:cs typeface="Canela Regular"/>
                <a:sym typeface="Canela Regular"/>
              </a:defRPr>
            </a:lvl1pPr>
          </a:lstStyle>
          <a:p>
            <a:pPr/>
            <a:r>
              <a:t>The Boston Massacre</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 name="EXPERIENCING THE BOSTON MASSACRE:…"/>
          <p:cNvSpPr txBox="1"/>
          <p:nvPr/>
        </p:nvSpPr>
        <p:spPr>
          <a:xfrm>
            <a:off x="2278376" y="826769"/>
            <a:ext cx="9076962" cy="1316737"/>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1130300">
              <a:lnSpc>
                <a:spcPct val="100000"/>
              </a:lnSpc>
              <a:defRPr sz="3200">
                <a:latin typeface="Graphik"/>
                <a:ea typeface="Graphik"/>
                <a:cs typeface="Graphik"/>
                <a:sym typeface="Graphik"/>
              </a:defRPr>
            </a:pPr>
            <a:r>
              <a:rPr>
                <a:latin typeface="Canela Regular"/>
                <a:ea typeface="Canela Regular"/>
                <a:cs typeface="Canela Regular"/>
                <a:sym typeface="Canela Regular"/>
              </a:rPr>
              <a:t>EXPERIENCING THE BOSTON MASSACRE:  </a:t>
            </a:r>
            <a:endParaRPr>
              <a:latin typeface="Canela Regular"/>
              <a:ea typeface="Canela Regular"/>
              <a:cs typeface="Canela Regular"/>
              <a:sym typeface="Canela Regular"/>
            </a:endParaRPr>
          </a:p>
          <a:p>
            <a:pPr defTabSz="1130300">
              <a:lnSpc>
                <a:spcPct val="100000"/>
              </a:lnSpc>
              <a:defRPr sz="3200">
                <a:latin typeface="Graphik"/>
                <a:ea typeface="Graphik"/>
                <a:cs typeface="Graphik"/>
                <a:sym typeface="Graphik"/>
              </a:defRPr>
            </a:pPr>
            <a:r>
              <a:rPr>
                <a:latin typeface="Canela Regular"/>
                <a:ea typeface="Canela Regular"/>
                <a:cs typeface="Canela Regular"/>
                <a:sym typeface="Canela Regular"/>
              </a:rPr>
              <a:t>A NARRATIVE WRITING</a:t>
            </a:r>
            <a:r>
              <a:t>  </a:t>
            </a:r>
          </a:p>
        </p:txBody>
      </p:sp>
      <p:sp>
        <p:nvSpPr>
          <p:cNvPr id="209" name="To help you understand more fully the motives, emotions, and decisions of those affected by the Boston Massacre, as well as consider its lasting impact, you will create a narrative writing.…"/>
          <p:cNvSpPr txBox="1"/>
          <p:nvPr/>
        </p:nvSpPr>
        <p:spPr>
          <a:xfrm>
            <a:off x="501533" y="2499946"/>
            <a:ext cx="12110898" cy="175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00000"/>
              </a:lnSpc>
              <a:defRPr sz="2200">
                <a:latin typeface="Cambria"/>
                <a:ea typeface="Cambria"/>
                <a:cs typeface="Cambria"/>
                <a:sym typeface="Cambria"/>
              </a:defRPr>
            </a:pPr>
          </a:p>
          <a:p>
            <a:pPr algn="l" defTabSz="457200">
              <a:lnSpc>
                <a:spcPct val="100000"/>
              </a:lnSpc>
              <a:defRPr sz="2200">
                <a:latin typeface="Cambria"/>
                <a:ea typeface="Cambria"/>
                <a:cs typeface="Cambria"/>
                <a:sym typeface="Cambria"/>
              </a:defRPr>
            </a:pPr>
            <a:r>
              <a:t>      To help you understand more fully the motives, emotions, and decisions of those affected by the Boston Massacre, as well as consider its lasting impact, you will create a narrative writing. </a:t>
            </a:r>
          </a:p>
          <a:p>
            <a:pPr algn="l" defTabSz="457200">
              <a:lnSpc>
                <a:spcPct val="100000"/>
              </a:lnSpc>
              <a:defRPr sz="2200">
                <a:latin typeface="Cambria"/>
                <a:ea typeface="Cambria"/>
                <a:cs typeface="Cambria"/>
                <a:sym typeface="Cambria"/>
              </a:defRPr>
            </a:pPr>
            <a:r>
              <a:t>      The narrative is guided by the acronym RAFTS, standing for Role, Audience, Format, Topic, and Strong Verb.  </a:t>
            </a:r>
            <a:r>
              <a:rPr>
                <a:latin typeface="Cambria Italic"/>
                <a:ea typeface="Cambria Italic"/>
                <a:cs typeface="Cambria Italic"/>
                <a:sym typeface="Cambria Italic"/>
              </a:rPr>
              <a:t>See the next slide for details.</a:t>
            </a:r>
          </a:p>
        </p:txBody>
      </p:sp>
      <p:sp>
        <p:nvSpPr>
          <p:cNvPr id="210" name="EXPERIENCING THE BOSTON MASSACRE:…"/>
          <p:cNvSpPr txBox="1"/>
          <p:nvPr/>
        </p:nvSpPr>
        <p:spPr>
          <a:xfrm>
            <a:off x="2236611" y="4683477"/>
            <a:ext cx="8898610" cy="1023867"/>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defRPr sz="3250">
                <a:latin typeface="Times New Roman"/>
                <a:ea typeface="Times New Roman"/>
                <a:cs typeface="Times New Roman"/>
                <a:sym typeface="Times New Roman"/>
              </a:defRPr>
            </a:pPr>
            <a:r>
              <a:t>EXPERIENCING THE BOSTON MASSACRE: </a:t>
            </a:r>
          </a:p>
          <a:p>
            <a:pPr defTabSz="457200">
              <a:lnSpc>
                <a:spcPct val="100000"/>
              </a:lnSpc>
              <a:defRPr sz="3250">
                <a:latin typeface="Times New Roman"/>
                <a:ea typeface="Times New Roman"/>
                <a:cs typeface="Times New Roman"/>
                <a:sym typeface="Times New Roman"/>
              </a:defRPr>
            </a:pPr>
            <a:r>
              <a:t>PARAGRAPH OR ESSAY WRITING </a:t>
            </a:r>
          </a:p>
        </p:txBody>
      </p:sp>
      <p:sp>
        <p:nvSpPr>
          <p:cNvPr id="211" name="Argumentative:…"/>
          <p:cNvSpPr txBox="1"/>
          <p:nvPr/>
        </p:nvSpPr>
        <p:spPr>
          <a:xfrm>
            <a:off x="1339394" y="5789633"/>
            <a:ext cx="10693044" cy="39999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00000"/>
              </a:lnSpc>
              <a:defRPr b="1" i="1" sz="2450">
                <a:latin typeface="Times New Roman"/>
                <a:ea typeface="Times New Roman"/>
                <a:cs typeface="Times New Roman"/>
                <a:sym typeface="Times New Roman"/>
              </a:defRPr>
            </a:pPr>
            <a:r>
              <a:t>Argumentative: </a:t>
            </a:r>
            <a:endParaRPr i="0"/>
          </a:p>
          <a:p>
            <a:pPr algn="l" defTabSz="457200">
              <a:lnSpc>
                <a:spcPct val="100000"/>
              </a:lnSpc>
              <a:defRPr sz="2450">
                <a:latin typeface="Times New Roman"/>
                <a:ea typeface="Times New Roman"/>
                <a:cs typeface="Times New Roman"/>
                <a:sym typeface="Times New Roman"/>
              </a:defRPr>
            </a:pPr>
            <a:r>
              <a:t>Make a claim about the effectiveness of the way James handled the dispute about British policies with his father, Master Lovell, and provide evidence to support your claim. </a:t>
            </a:r>
          </a:p>
          <a:p>
            <a:pPr algn="l" defTabSz="457200">
              <a:lnSpc>
                <a:spcPct val="100000"/>
              </a:lnSpc>
              <a:defRPr b="1" i="1" sz="2450">
                <a:latin typeface="Times New Roman"/>
                <a:ea typeface="Times New Roman"/>
                <a:cs typeface="Times New Roman"/>
                <a:sym typeface="Times New Roman"/>
              </a:defRPr>
            </a:pPr>
            <a:r>
              <a:t>Explanatory: </a:t>
            </a:r>
            <a:endParaRPr i="0"/>
          </a:p>
          <a:p>
            <a:pPr algn="l" defTabSz="457200">
              <a:lnSpc>
                <a:spcPct val="100000"/>
              </a:lnSpc>
              <a:defRPr sz="2450">
                <a:latin typeface="Times New Roman"/>
                <a:ea typeface="Times New Roman"/>
                <a:cs typeface="Times New Roman"/>
                <a:sym typeface="Times New Roman"/>
              </a:defRPr>
            </a:pPr>
            <a:r>
              <a:t>How does this excerpt show that despite disagreements with British policy, especially taxation, the colonists still support British law? </a:t>
            </a:r>
          </a:p>
          <a:p>
            <a:pPr algn="l" defTabSz="457200">
              <a:lnSpc>
                <a:spcPct val="100000"/>
              </a:lnSpc>
              <a:defRPr b="1" i="1" sz="2450">
                <a:latin typeface="Times New Roman"/>
                <a:ea typeface="Times New Roman"/>
                <a:cs typeface="Times New Roman"/>
                <a:sym typeface="Times New Roman"/>
              </a:defRPr>
            </a:pPr>
            <a:r>
              <a:t>Narrative: </a:t>
            </a:r>
            <a:endParaRPr i="0"/>
          </a:p>
          <a:p>
            <a:pPr algn="l" defTabSz="457200">
              <a:lnSpc>
                <a:spcPct val="100000"/>
              </a:lnSpc>
              <a:defRPr sz="2450">
                <a:latin typeface="Times New Roman"/>
                <a:ea typeface="Times New Roman"/>
                <a:cs typeface="Times New Roman"/>
                <a:sym typeface="Times New Roman"/>
              </a:defRPr>
            </a:pPr>
            <a:r>
              <a:t>Take the viewpoint of any of the characters introduced in this reading, and write a journal entry, speech, or letter from that character, explaining these events and giving your opinion about them. </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R"/>
          <p:cNvSpPr txBox="1"/>
          <p:nvPr/>
        </p:nvSpPr>
        <p:spPr>
          <a:xfrm>
            <a:off x="692783" y="2495624"/>
            <a:ext cx="607086" cy="121183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800"/>
            </a:lvl1pPr>
          </a:lstStyle>
          <a:p>
            <a:pPr/>
            <a:r>
              <a:t>R</a:t>
            </a:r>
          </a:p>
        </p:txBody>
      </p:sp>
      <p:sp>
        <p:nvSpPr>
          <p:cNvPr id="214" name="A"/>
          <p:cNvSpPr txBox="1"/>
          <p:nvPr/>
        </p:nvSpPr>
        <p:spPr>
          <a:xfrm>
            <a:off x="688363" y="4270883"/>
            <a:ext cx="615926" cy="121183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800"/>
            </a:lvl1pPr>
          </a:lstStyle>
          <a:p>
            <a:pPr/>
            <a:r>
              <a:t>A</a:t>
            </a:r>
          </a:p>
        </p:txBody>
      </p:sp>
      <p:sp>
        <p:nvSpPr>
          <p:cNvPr id="215" name="F"/>
          <p:cNvSpPr txBox="1"/>
          <p:nvPr/>
        </p:nvSpPr>
        <p:spPr>
          <a:xfrm>
            <a:off x="716722" y="5653933"/>
            <a:ext cx="559208" cy="121183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800"/>
            </a:lvl1pPr>
          </a:lstStyle>
          <a:p>
            <a:pPr/>
            <a:r>
              <a:t>F</a:t>
            </a:r>
          </a:p>
        </p:txBody>
      </p:sp>
      <p:sp>
        <p:nvSpPr>
          <p:cNvPr id="216" name="T"/>
          <p:cNvSpPr txBox="1"/>
          <p:nvPr/>
        </p:nvSpPr>
        <p:spPr>
          <a:xfrm>
            <a:off x="668475" y="6830558"/>
            <a:ext cx="655702" cy="121183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800"/>
            </a:lvl1pPr>
          </a:lstStyle>
          <a:p>
            <a:pPr/>
            <a:r>
              <a:t>T</a:t>
            </a:r>
          </a:p>
        </p:txBody>
      </p:sp>
      <p:sp>
        <p:nvSpPr>
          <p:cNvPr id="217" name="S"/>
          <p:cNvSpPr txBox="1"/>
          <p:nvPr/>
        </p:nvSpPr>
        <p:spPr>
          <a:xfrm>
            <a:off x="727035" y="8038146"/>
            <a:ext cx="538582" cy="121183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800"/>
            </a:lvl1pPr>
          </a:lstStyle>
          <a:p>
            <a:pPr/>
            <a:r>
              <a:t>S</a:t>
            </a:r>
          </a:p>
        </p:txBody>
      </p:sp>
      <p:grpSp>
        <p:nvGrpSpPr>
          <p:cNvPr id="220" name="The topic will be your reflections on the Massacre."/>
          <p:cNvGrpSpPr/>
          <p:nvPr/>
        </p:nvGrpSpPr>
        <p:grpSpPr>
          <a:xfrm>
            <a:off x="1830526" y="7249280"/>
            <a:ext cx="10165669" cy="560172"/>
            <a:chOff x="0" y="0"/>
            <a:chExt cx="10165667" cy="560170"/>
          </a:xfrm>
        </p:grpSpPr>
        <p:sp>
          <p:nvSpPr>
            <p:cNvPr id="219" name="The topic will be your reflections on the Massacre."/>
            <p:cNvSpPr txBox="1"/>
            <p:nvPr/>
          </p:nvSpPr>
          <p:spPr>
            <a:xfrm>
              <a:off x="38100" y="38100"/>
              <a:ext cx="10089468" cy="483971"/>
            </a:xfrm>
            <a:prstGeom prst="rect">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lnSpc>
                  <a:spcPct val="100000"/>
                </a:lnSpc>
                <a:defRPr sz="2100">
                  <a:latin typeface="Times New Roman"/>
                  <a:ea typeface="Times New Roman"/>
                  <a:cs typeface="Times New Roman"/>
                  <a:sym typeface="Times New Roman"/>
                </a:defRPr>
              </a:lvl1pPr>
            </a:lstStyle>
            <a:p>
              <a:pPr/>
              <a:r>
                <a:t>The topic will be your reflections on the Massacre. </a:t>
              </a:r>
            </a:p>
          </p:txBody>
        </p:sp>
        <p:pic>
          <p:nvPicPr>
            <p:cNvPr id="218" name="The topic will be your reflections on the Massacre. The topic will be your reflections on the Massacre. " descr="The topic will be your reflections on the Massacre. The topic will be your reflections on the Massacre. "/>
            <p:cNvPicPr>
              <a:picLocks noChangeAspect="0"/>
            </p:cNvPicPr>
            <p:nvPr/>
          </p:nvPicPr>
          <p:blipFill>
            <a:blip r:embed="rId2">
              <a:extLst/>
            </a:blip>
            <a:stretch>
              <a:fillRect/>
            </a:stretch>
          </p:blipFill>
          <p:spPr>
            <a:xfrm>
              <a:off x="0" y="0"/>
              <a:ext cx="10165668" cy="560171"/>
            </a:xfrm>
            <a:prstGeom prst="rect">
              <a:avLst/>
            </a:prstGeom>
            <a:effectLst/>
          </p:spPr>
        </p:pic>
      </p:grpSp>
      <p:grpSp>
        <p:nvGrpSpPr>
          <p:cNvPr id="223" name="Your role will be a bystander, a participant in heckling the soldiers, a British soldier, Captain Preston, a newspaper journalist writing about the event of the Massacre or about the trial, a student in the Boston Latin School, James Lovell, his father, "/>
          <p:cNvGrpSpPr/>
          <p:nvPr/>
        </p:nvGrpSpPr>
        <p:grpSpPr>
          <a:xfrm>
            <a:off x="1783469" y="2033555"/>
            <a:ext cx="10259784" cy="1955553"/>
            <a:chOff x="0" y="0"/>
            <a:chExt cx="10259783" cy="1955551"/>
          </a:xfrm>
        </p:grpSpPr>
        <p:sp>
          <p:nvSpPr>
            <p:cNvPr id="222" name="Your role will be a bystander, a participant in heckling the soldiers, a British soldier, Captain Preston, a newspaper journalist writing about the event of the Massacre or about the trial, a student in the Boston Latin School, James Lovell, his father, "/>
            <p:cNvSpPr txBox="1"/>
            <p:nvPr/>
          </p:nvSpPr>
          <p:spPr>
            <a:xfrm>
              <a:off x="38100" y="38100"/>
              <a:ext cx="10183584" cy="1879352"/>
            </a:xfrm>
            <a:prstGeom prst="rect">
              <a:avLst/>
            </a:prstGeom>
            <a:solidFill>
              <a:srgbClr val="F4E5E3"/>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lnSpc>
                  <a:spcPct val="100000"/>
                </a:lnSpc>
                <a:defRPr sz="2400">
                  <a:latin typeface="Times New Roman"/>
                  <a:ea typeface="Times New Roman"/>
                  <a:cs typeface="Times New Roman"/>
                  <a:sym typeface="Times New Roman"/>
                </a:defRPr>
              </a:lvl1pPr>
            </a:lstStyle>
            <a:p>
              <a:pPr/>
              <a:r>
                <a:t>Your role will be a bystander, a participant in heckling the soldiers, a British soldier, Captain Preston, a newspaper journalist writing about the event of the Massacre or about the trial, a student in the Boston Latin School, James Lovell, his father, Master John Lovell, or another individual affected by the events of the Boston Massacre. You will assume that role and write as if you were that person. </a:t>
              </a:r>
            </a:p>
          </p:txBody>
        </p:sp>
        <p:pic>
          <p:nvPicPr>
            <p:cNvPr id="221" name="Your role will be a bystander, a participant in heckling the soldiers, a British soldier, Captain Preston, a newspaper journalist writing about the event of the Massacre or about the trial, a student in the Boston Latin School, James Lovell, his father, " descr="Your role will be a bystander, a participant in heckling the soldiers, a British soldier, Captain Preston, a newspaper journalist writing about the event of the Massacre or about the trial, a student in the Boston Latin School, James Lovell, his father, Master John Lovell, or another individual affected by the events of the Boston Massacre. You will assume that role and write as if you were that person. Your role will be a bystander, a participant in heckling the soldiers, a British soldier, Captain Preston, a newspaper journalist writing about the event of the Massacre or about the trial, a student in the Boston Latin School, James Lovell, his father, Master John Lovell, or another individual affected by the events of the Boston Massacre. You will assume that role and write as if you were that person. "/>
            <p:cNvPicPr>
              <a:picLocks noChangeAspect="0"/>
            </p:cNvPicPr>
            <p:nvPr/>
          </p:nvPicPr>
          <p:blipFill>
            <a:blip r:embed="rId3">
              <a:extLst/>
            </a:blip>
            <a:stretch>
              <a:fillRect/>
            </a:stretch>
          </p:blipFill>
          <p:spPr>
            <a:xfrm>
              <a:off x="0" y="0"/>
              <a:ext cx="10259784" cy="1955552"/>
            </a:xfrm>
            <a:prstGeom prst="rect">
              <a:avLst/>
            </a:prstGeom>
            <a:effectLst/>
          </p:spPr>
        </p:pic>
      </p:grpSp>
      <p:grpSp>
        <p:nvGrpSpPr>
          <p:cNvPr id="226" name="Your audience could be a friend, your diary, your journal, someone in the future, readers of the newspaper, a family member, or James Lovell or Master John Lovell, teachers at the Boston Latin School."/>
          <p:cNvGrpSpPr/>
          <p:nvPr/>
        </p:nvGrpSpPr>
        <p:grpSpPr>
          <a:xfrm>
            <a:off x="1783469" y="4384885"/>
            <a:ext cx="10259783" cy="1195171"/>
            <a:chOff x="0" y="0"/>
            <a:chExt cx="10259782" cy="1195170"/>
          </a:xfrm>
        </p:grpSpPr>
        <p:sp>
          <p:nvSpPr>
            <p:cNvPr id="225" name="Your audience could be a friend, your diary, your journal, someone in the future, readers of the newspaper, a family member, or James Lovell or Master John Lovell, teachers at the Boston Latin School."/>
            <p:cNvSpPr txBox="1"/>
            <p:nvPr/>
          </p:nvSpPr>
          <p:spPr>
            <a:xfrm>
              <a:off x="38100" y="38100"/>
              <a:ext cx="10183583" cy="1118971"/>
            </a:xfrm>
            <a:prstGeom prst="rect">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lnSpc>
                  <a:spcPct val="100000"/>
                </a:lnSpc>
                <a:defRPr sz="2100">
                  <a:latin typeface="Times New Roman"/>
                  <a:ea typeface="Times New Roman"/>
                  <a:cs typeface="Times New Roman"/>
                  <a:sym typeface="Times New Roman"/>
                </a:defRPr>
              </a:lvl1pPr>
            </a:lstStyle>
            <a:p>
              <a:pPr/>
              <a:r>
                <a:t>Your audience could be a friend, your diary, your journal, someone in the future, readers of the newspaper, a family member, or James Lovell or Master John Lovell, teachers at the Boston Latin School. </a:t>
              </a:r>
            </a:p>
          </p:txBody>
        </p:sp>
        <p:pic>
          <p:nvPicPr>
            <p:cNvPr id="224" name="Your audience could be a friend, your diary, your journal, someone in the future, readers of the newspaper, a family member, or James Lovell or Master John Lovell, teachers at the Boston Latin School. Your audience could be a friend, your diary, your jou" descr="Your audience could be a friend, your diary, your journal, someone in the future, readers of the newspaper, a family member, or James Lovell or Master John Lovell, teachers at the Boston Latin School. Your audience could be a friend, your diary, your journal, someone in the future, readers of the newspaper, a family member, or James Lovell or Master John Lovell, teachers at the Boston Latin School. "/>
            <p:cNvPicPr>
              <a:picLocks noChangeAspect="0"/>
            </p:cNvPicPr>
            <p:nvPr/>
          </p:nvPicPr>
          <p:blipFill>
            <a:blip r:embed="rId4">
              <a:extLst/>
            </a:blip>
            <a:stretch>
              <a:fillRect/>
            </a:stretch>
          </p:blipFill>
          <p:spPr>
            <a:xfrm>
              <a:off x="0" y="0"/>
              <a:ext cx="10259783" cy="1195171"/>
            </a:xfrm>
            <a:prstGeom prst="rect">
              <a:avLst/>
            </a:prstGeom>
            <a:effectLst/>
          </p:spPr>
        </p:pic>
      </p:grpSp>
      <p:grpSp>
        <p:nvGrpSpPr>
          <p:cNvPr id="229" name="The format of your writing could be a journal, letter, speech, editorial, diary, or sermon — Any prose form."/>
          <p:cNvGrpSpPr/>
          <p:nvPr/>
        </p:nvGrpSpPr>
        <p:grpSpPr>
          <a:xfrm>
            <a:off x="1783469" y="5975832"/>
            <a:ext cx="10259784" cy="877672"/>
            <a:chOff x="0" y="0"/>
            <a:chExt cx="10259783" cy="877670"/>
          </a:xfrm>
        </p:grpSpPr>
        <p:sp>
          <p:nvSpPr>
            <p:cNvPr id="228" name="The format of your writing could be a journal, letter, speech, editorial, diary, or sermon — Any prose form."/>
            <p:cNvSpPr txBox="1"/>
            <p:nvPr/>
          </p:nvSpPr>
          <p:spPr>
            <a:xfrm>
              <a:off x="38100" y="38100"/>
              <a:ext cx="10183584" cy="801471"/>
            </a:xfrm>
            <a:prstGeom prst="rect">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lnSpc>
                  <a:spcPct val="100000"/>
                </a:lnSpc>
                <a:defRPr sz="2100">
                  <a:latin typeface="Times New Roman"/>
                  <a:ea typeface="Times New Roman"/>
                  <a:cs typeface="Times New Roman"/>
                  <a:sym typeface="Times New Roman"/>
                </a:defRPr>
              </a:lvl1pPr>
            </a:lstStyle>
            <a:p>
              <a:pPr/>
              <a:r>
                <a:t>The format of your writing could be a journal, letter, speech, editorial, diary, or sermon — Any prose form.</a:t>
              </a:r>
            </a:p>
          </p:txBody>
        </p:sp>
        <p:pic>
          <p:nvPicPr>
            <p:cNvPr id="227" name="The format of your writing could be a journal, letter, speech, editorial, diary, or sermon — Any prose form. The format of your writing could be a journal, letter, speech, editorial, diary, or sermon — Any prose form." descr="The format of your writing could be a journal, letter, speech, editorial, diary, or sermon — Any prose form. The format of your writing could be a journal, letter, speech, editorial, diary, or sermon — Any prose form."/>
            <p:cNvPicPr>
              <a:picLocks noChangeAspect="0"/>
            </p:cNvPicPr>
            <p:nvPr/>
          </p:nvPicPr>
          <p:blipFill>
            <a:blip r:embed="rId5">
              <a:extLst/>
            </a:blip>
            <a:stretch>
              <a:fillRect/>
            </a:stretch>
          </p:blipFill>
          <p:spPr>
            <a:xfrm>
              <a:off x="0" y="0"/>
              <a:ext cx="10259784" cy="877671"/>
            </a:xfrm>
            <a:prstGeom prst="rect">
              <a:avLst/>
            </a:prstGeom>
            <a:effectLst/>
          </p:spPr>
        </p:pic>
      </p:grpSp>
      <p:grpSp>
        <p:nvGrpSpPr>
          <p:cNvPr id="232" name="The strong verb guiding your writing reflects your purpose: explain, persuade, describe, reflect, analyze, or consider."/>
          <p:cNvGrpSpPr/>
          <p:nvPr/>
        </p:nvGrpSpPr>
        <p:grpSpPr>
          <a:xfrm>
            <a:off x="1794481" y="8205228"/>
            <a:ext cx="10165669" cy="877672"/>
            <a:chOff x="0" y="0"/>
            <a:chExt cx="10165667" cy="877670"/>
          </a:xfrm>
        </p:grpSpPr>
        <p:sp>
          <p:nvSpPr>
            <p:cNvPr id="231" name="The strong verb guiding your writing reflects your purpose: explain, persuade, describe, reflect, analyze, or consider."/>
            <p:cNvSpPr txBox="1"/>
            <p:nvPr/>
          </p:nvSpPr>
          <p:spPr>
            <a:xfrm>
              <a:off x="38100" y="38100"/>
              <a:ext cx="10089468" cy="801471"/>
            </a:xfrm>
            <a:prstGeom prst="rect">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l" defTabSz="457200">
                <a:lnSpc>
                  <a:spcPct val="100000"/>
                </a:lnSpc>
                <a:defRPr sz="2100">
                  <a:latin typeface="Times New Roman"/>
                  <a:ea typeface="Times New Roman"/>
                  <a:cs typeface="Times New Roman"/>
                  <a:sym typeface="Times New Roman"/>
                </a:defRPr>
              </a:pPr>
              <a:r>
                <a:t>The </a:t>
              </a:r>
              <a:r>
                <a:rPr b="1"/>
                <a:t>strong</a:t>
              </a:r>
              <a:r>
                <a:t> verb guiding your writing reflects your purpose: explain, persuade, describe, reflect, analyze, or consider. </a:t>
              </a:r>
            </a:p>
          </p:txBody>
        </p:sp>
        <p:pic>
          <p:nvPicPr>
            <p:cNvPr id="230" name="The strong verb guiding your writing reflects your purpose: explain, persuade, describe, reflect, analyze, or consider. The strong verb guiding your writing reflects your purpose: explain, persuade, describe, reflect, analyze, or consider. " descr="The strong verb guiding your writing reflects your purpose: explain, persuade, describe, reflect, analyze, or consider. The strong verb guiding your writing reflects your purpose: explain, persuade, describe, reflect, analyze, or consider. "/>
            <p:cNvPicPr>
              <a:picLocks noChangeAspect="0"/>
            </p:cNvPicPr>
            <p:nvPr/>
          </p:nvPicPr>
          <p:blipFill>
            <a:blip r:embed="rId6">
              <a:extLst/>
            </a:blip>
            <a:stretch>
              <a:fillRect/>
            </a:stretch>
          </p:blipFill>
          <p:spPr>
            <a:xfrm>
              <a:off x="0" y="0"/>
              <a:ext cx="10165668" cy="877671"/>
            </a:xfrm>
            <a:prstGeom prst="rect">
              <a:avLst/>
            </a:prstGeom>
            <a:effectLst/>
          </p:spPr>
        </p:pic>
      </p:grpSp>
      <p:sp>
        <p:nvSpPr>
          <p:cNvPr id="233" name="Write the Revolution:…"/>
          <p:cNvSpPr txBox="1"/>
          <p:nvPr/>
        </p:nvSpPr>
        <p:spPr>
          <a:xfrm>
            <a:off x="8366230" y="665279"/>
            <a:ext cx="2754098" cy="8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100"/>
            </a:pPr>
            <a:r>
              <a:t>Write the Revolution:</a:t>
            </a:r>
          </a:p>
          <a:p>
            <a:pPr>
              <a:defRPr sz="2100"/>
            </a:pPr>
            <a:r>
              <a:t>The Boston Massacre</a:t>
            </a:r>
          </a:p>
        </p:txBody>
      </p:sp>
      <p:sp>
        <p:nvSpPr>
          <p:cNvPr id="234" name="RAFTS"/>
          <p:cNvSpPr txBox="1"/>
          <p:nvPr/>
        </p:nvSpPr>
        <p:spPr>
          <a:xfrm>
            <a:off x="4964835" y="508186"/>
            <a:ext cx="2314576" cy="1161416"/>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130300">
              <a:lnSpc>
                <a:spcPct val="100000"/>
              </a:lnSpc>
              <a:defRPr sz="5500">
                <a:latin typeface="Canela Regular"/>
                <a:ea typeface="Canela Regular"/>
                <a:cs typeface="Canela Regular"/>
                <a:sym typeface="Canela Regular"/>
              </a:defRPr>
            </a:lvl1pPr>
          </a:lstStyle>
          <a:p>
            <a:pPr/>
            <a:r>
              <a:t>RAFTS</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6" name="pasted-movie.png" descr="pasted-movie.png"/>
          <p:cNvPicPr>
            <a:picLocks noChangeAspect="1"/>
          </p:cNvPicPr>
          <p:nvPr/>
        </p:nvPicPr>
        <p:blipFill>
          <a:blip r:embed="rId2">
            <a:extLst/>
          </a:blip>
          <a:stretch>
            <a:fillRect/>
          </a:stretch>
        </p:blipFill>
        <p:spPr>
          <a:xfrm>
            <a:off x="858972" y="1985136"/>
            <a:ext cx="4775306" cy="7181105"/>
          </a:xfrm>
          <a:prstGeom prst="rect">
            <a:avLst/>
          </a:prstGeom>
          <a:ln w="12700">
            <a:miter lim="400000"/>
          </a:ln>
        </p:spPr>
      </p:pic>
      <p:sp>
        <p:nvSpPr>
          <p:cNvPr id="237" name="CONGRESS’S CRYPTOGRAPER:…"/>
          <p:cNvSpPr txBox="1"/>
          <p:nvPr/>
        </p:nvSpPr>
        <p:spPr>
          <a:xfrm>
            <a:off x="1453235" y="415658"/>
            <a:ext cx="10098330" cy="1316737"/>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1130300">
              <a:lnSpc>
                <a:spcPct val="100000"/>
              </a:lnSpc>
              <a:defRPr i="1" sz="3200">
                <a:latin typeface="Canela Regular"/>
                <a:ea typeface="Canela Regular"/>
                <a:cs typeface="Canela Regular"/>
                <a:sym typeface="Canela Regular"/>
              </a:defRPr>
            </a:pPr>
            <a:r>
              <a:t>CONGRESS’S CRYPTOGRAPER: </a:t>
            </a:r>
          </a:p>
          <a:p>
            <a:pPr defTabSz="1130300">
              <a:lnSpc>
                <a:spcPct val="100000"/>
              </a:lnSpc>
              <a:defRPr i="1" sz="3200">
                <a:latin typeface="Canela Regular"/>
                <a:ea typeface="Canela Regular"/>
                <a:cs typeface="Canela Regular"/>
                <a:sym typeface="Canela Regular"/>
              </a:defRPr>
            </a:pPr>
            <a:r>
              <a:t>A NOVEL OF JAMES LOVELL AND THE AMERICAN REVOLUTION</a:t>
            </a:r>
          </a:p>
        </p:txBody>
      </p:sp>
      <p:sp>
        <p:nvSpPr>
          <p:cNvPr id="238" name="CONGRESS'S CRYPTOGRAPHER is the compelling, eye-opening historical novel of James Lovell, America's first Foreign Affairs Secretary, during the tumultuous days of the Revolutionary War.…"/>
          <p:cNvSpPr txBox="1"/>
          <p:nvPr/>
        </p:nvSpPr>
        <p:spPr>
          <a:xfrm>
            <a:off x="5926414" y="2025082"/>
            <a:ext cx="6062468" cy="71012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00000"/>
              </a:lnSpc>
              <a:defRPr sz="2000">
                <a:latin typeface="Times New Roman"/>
                <a:ea typeface="Times New Roman"/>
                <a:cs typeface="Times New Roman"/>
                <a:sym typeface="Times New Roman"/>
              </a:defRPr>
            </a:pPr>
            <a:r>
              <a:rPr b="1" i="1"/>
              <a:t>CONGRESS'S CRYPTOGRAPHER</a:t>
            </a:r>
            <a:r>
              <a:t> is the compelling, eye-opening historical novel of James Lovell, America's first Foreign Affairs Secretary, during the tumultuous days of the Revolutionary War.</a:t>
            </a:r>
          </a:p>
          <a:p>
            <a:pPr algn="l" defTabSz="457200">
              <a:lnSpc>
                <a:spcPct val="100000"/>
              </a:lnSpc>
              <a:defRPr sz="2000">
                <a:latin typeface="Times New Roman"/>
                <a:ea typeface="Times New Roman"/>
                <a:cs typeface="Times New Roman"/>
                <a:sym typeface="Times New Roman"/>
              </a:defRPr>
            </a:pPr>
            <a:r>
              <a:t> </a:t>
            </a:r>
          </a:p>
          <a:p>
            <a:pPr algn="l" defTabSz="457200">
              <a:lnSpc>
                <a:spcPct val="100000"/>
              </a:lnSpc>
              <a:defRPr sz="2000">
                <a:latin typeface="Times New Roman"/>
                <a:ea typeface="Times New Roman"/>
                <a:cs typeface="Times New Roman"/>
                <a:sym typeface="Times New Roman"/>
              </a:defRPr>
            </a:pPr>
            <a:r>
              <a:t>Revealing his immense talent at decoding British cipher, James Lovell creates a surprising portal to the enemy’s plans, inspiring the gratitude of Generals Washington and Greene.</a:t>
            </a:r>
          </a:p>
          <a:p>
            <a:pPr algn="l" defTabSz="457200">
              <a:lnSpc>
                <a:spcPct val="100000"/>
              </a:lnSpc>
              <a:defRPr sz="2000">
                <a:latin typeface="Times New Roman"/>
                <a:ea typeface="Times New Roman"/>
                <a:cs typeface="Times New Roman"/>
                <a:sym typeface="Times New Roman"/>
              </a:defRPr>
            </a:pPr>
            <a:r>
              <a:t> </a:t>
            </a:r>
          </a:p>
          <a:p>
            <a:pPr algn="l" defTabSz="457200">
              <a:lnSpc>
                <a:spcPct val="100000"/>
              </a:lnSpc>
              <a:defRPr sz="2000">
                <a:latin typeface="Times New Roman"/>
                <a:ea typeface="Times New Roman"/>
                <a:cs typeface="Times New Roman"/>
                <a:sym typeface="Times New Roman"/>
              </a:defRPr>
            </a:pPr>
            <a:r>
              <a:t>Richly researched with hundreds of original sources and letters, and illustrated with startling images of James Lovell’s cipher, </a:t>
            </a:r>
            <a:r>
              <a:rPr i="1"/>
              <a:t>Congress’s Cryptographer</a:t>
            </a:r>
            <a:r>
              <a:t> portrays the former Boston schoolteacher’s relentless determination to seek a better life for his country.</a:t>
            </a:r>
          </a:p>
          <a:p>
            <a:pPr algn="l" defTabSz="457200">
              <a:lnSpc>
                <a:spcPct val="100000"/>
              </a:lnSpc>
              <a:defRPr sz="2000">
                <a:latin typeface="Times New Roman"/>
                <a:ea typeface="Times New Roman"/>
                <a:cs typeface="Times New Roman"/>
                <a:sym typeface="Times New Roman"/>
              </a:defRPr>
            </a:pPr>
            <a:r>
              <a:t> </a:t>
            </a:r>
          </a:p>
          <a:p>
            <a:pPr algn="l" defTabSz="457200">
              <a:lnSpc>
                <a:spcPct val="100000"/>
              </a:lnSpc>
              <a:defRPr sz="2000">
                <a:latin typeface="Times New Roman"/>
                <a:ea typeface="Times New Roman"/>
                <a:cs typeface="Times New Roman"/>
                <a:sym typeface="Times New Roman"/>
              </a:defRPr>
            </a:pPr>
            <a:r>
              <a:t>It is no wonder that the long-time head of the National Security Agency called James Lovell, “the Revolution’s one-man National Security Agency.” </a:t>
            </a:r>
            <a:r>
              <a:rPr b="1"/>
              <a:t>Truly, in this world a spy, a code, or a secret could change everything.</a:t>
            </a:r>
            <a:endParaRPr b="1"/>
          </a:p>
          <a:p>
            <a:pPr algn="l" defTabSz="457200">
              <a:lnSpc>
                <a:spcPct val="100000"/>
              </a:lnSpc>
              <a:defRPr sz="2000">
                <a:latin typeface="Times New Roman"/>
                <a:ea typeface="Times New Roman"/>
                <a:cs typeface="Times New Roman"/>
                <a:sym typeface="Times New Roman"/>
              </a:defRPr>
            </a:pPr>
          </a:p>
          <a:p>
            <a:pPr algn="l" defTabSz="457200">
              <a:lnSpc>
                <a:spcPct val="100000"/>
              </a:lnSpc>
              <a:defRPr sz="2000">
                <a:latin typeface="Times New Roman"/>
                <a:ea typeface="Times New Roman"/>
                <a:cs typeface="Times New Roman"/>
                <a:sym typeface="Times New Roman"/>
              </a:defRPr>
            </a:pPr>
            <a:r>
              <a:t>Amazon, Barnes and Noble, your local bookstore</a:t>
            </a:r>
          </a:p>
          <a:p>
            <a:pPr algn="l" defTabSz="457200">
              <a:lnSpc>
                <a:spcPct val="100000"/>
              </a:lnSpc>
              <a:defRPr sz="2000">
                <a:latin typeface="Times New Roman"/>
                <a:ea typeface="Times New Roman"/>
                <a:cs typeface="Times New Roman"/>
                <a:sym typeface="Times New Roman"/>
              </a:defRPr>
            </a:pPr>
          </a:p>
          <a:p>
            <a:pPr algn="l" defTabSz="457200">
              <a:lnSpc>
                <a:spcPct val="100000"/>
              </a:lnSpc>
              <a:defRPr sz="2000">
                <a:latin typeface="Times New Roman"/>
                <a:ea typeface="Times New Roman"/>
                <a:cs typeface="Times New Roman"/>
                <a:sym typeface="Times New Roman"/>
              </a:defRPr>
            </a:pPr>
            <a:r>
              <a:t>Mountain Pine Press, 2024</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Slide Number"/>
          <p:cNvSpPr txBox="1"/>
          <p:nvPr>
            <p:ph type="sldNum" sz="quarter" idx="4294967295"/>
          </p:nvPr>
        </p:nvSpPr>
        <p:spPr>
          <a:xfrm>
            <a:off x="12455909" y="8063737"/>
            <a:ext cx="245221" cy="281010"/>
          </a:xfrm>
          <a:prstGeom prst="rect">
            <a:avLst/>
          </a:prstGeom>
          <a:extLst>
            <a:ext uri="{C572A759-6A51-4108-AA02-DFA0A04FC94B}">
              <ma14:wrappingTextBoxFlag xmlns:ma14="http://schemas.microsoft.com/office/mac/drawingml/2011/main" val="1"/>
            </a:ext>
          </a:extLst>
        </p:spPr>
        <p:txBody>
          <a:bodyPr lIns="27093" tIns="27093" rIns="27093" bIns="27093"/>
          <a:lstStyle/>
          <a:p>
            <a:pPr/>
            <a:fld id="{86CB4B4D-7CA3-9044-876B-883B54F8677D}" type="slidenum"/>
          </a:p>
        </p:txBody>
      </p:sp>
      <p:pic>
        <p:nvPicPr>
          <p:cNvPr id="241" name="The Remarkable Cause.png" descr="The Remarkable Cause.png"/>
          <p:cNvPicPr>
            <a:picLocks noChangeAspect="1"/>
          </p:cNvPicPr>
          <p:nvPr/>
        </p:nvPicPr>
        <p:blipFill>
          <a:blip r:embed="rId2">
            <a:extLst/>
          </a:blip>
          <a:stretch>
            <a:fillRect/>
          </a:stretch>
        </p:blipFill>
        <p:spPr>
          <a:xfrm>
            <a:off x="929802" y="1627166"/>
            <a:ext cx="3114008" cy="4648227"/>
          </a:xfrm>
          <a:prstGeom prst="rect">
            <a:avLst/>
          </a:prstGeom>
          <a:ln w="12700">
            <a:solidFill>
              <a:srgbClr val="000000"/>
            </a:solidFill>
            <a:miter lim="400000"/>
          </a:ln>
        </p:spPr>
      </p:pic>
      <p:sp>
        <p:nvSpPr>
          <p:cNvPr id="242" name="Visit…"/>
          <p:cNvSpPr txBox="1"/>
          <p:nvPr/>
        </p:nvSpPr>
        <p:spPr>
          <a:xfrm>
            <a:off x="7874808" y="348801"/>
            <a:ext cx="4764340" cy="8829887"/>
          </a:xfrm>
          <a:prstGeom prst="rect">
            <a:avLst/>
          </a:prstGeom>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p>
            <a:pPr defTabSz="587022">
              <a:lnSpc>
                <a:spcPct val="100000"/>
              </a:lnSpc>
              <a:defRPr b="1" sz="2300">
                <a:latin typeface="Georgia"/>
                <a:ea typeface="Georgia"/>
                <a:cs typeface="Georgia"/>
                <a:sym typeface="Georgia"/>
              </a:defRPr>
            </a:pPr>
            <a:r>
              <a:t>Visit </a:t>
            </a:r>
          </a:p>
          <a:p>
            <a:pPr defTabSz="587022">
              <a:lnSpc>
                <a:spcPct val="100000"/>
              </a:lnSpc>
              <a:defRPr b="1" sz="2600">
                <a:latin typeface="Georgia"/>
                <a:ea typeface="Georgia"/>
                <a:cs typeface="Georgia"/>
                <a:sym typeface="Georgia"/>
              </a:defRPr>
            </a:pPr>
            <a:r>
              <a:rPr u="sng">
                <a:hlinkClick r:id="rId3" invalidUrl="" action="" tgtFrame="" tooltip="" history="1" highlightClick="0" endSnd="0"/>
              </a:rPr>
              <a:t>jeanoconnor.com</a:t>
            </a:r>
          </a:p>
          <a:p>
            <a:pPr defTabSz="587022">
              <a:lnSpc>
                <a:spcPct val="100000"/>
              </a:lnSpc>
              <a:defRPr sz="2600">
                <a:latin typeface="Georgia"/>
                <a:ea typeface="Georgia"/>
                <a:cs typeface="Georgia"/>
                <a:sym typeface="Georgia"/>
              </a:defRPr>
            </a:pPr>
            <a:r>
              <a:t>For order information.</a:t>
            </a:r>
          </a:p>
          <a:p>
            <a:pPr defTabSz="587022">
              <a:lnSpc>
                <a:spcPct val="100000"/>
              </a:lnSpc>
              <a:defRPr sz="2600">
                <a:latin typeface="Georgia"/>
                <a:ea typeface="Georgia"/>
                <a:cs typeface="Georgia"/>
                <a:sym typeface="Georgia"/>
              </a:defRPr>
            </a:pPr>
          </a:p>
          <a:p>
            <a:pPr defTabSz="587022">
              <a:lnSpc>
                <a:spcPct val="100000"/>
              </a:lnSpc>
              <a:defRPr sz="2600">
                <a:latin typeface="Georgia"/>
                <a:ea typeface="Georgia"/>
                <a:cs typeface="Georgia"/>
                <a:sym typeface="Georgia"/>
              </a:defRPr>
            </a:pPr>
            <a:r>
              <a:t>Link to Press Release from National Security Agency:  James Lovell’s induction into the Cryptologic Hall of Honor, Jan. 2024.</a:t>
            </a:r>
          </a:p>
          <a:p>
            <a:pPr defTabSz="587022">
              <a:lnSpc>
                <a:spcPct val="100000"/>
              </a:lnSpc>
              <a:defRPr sz="2600">
                <a:latin typeface="Georgia"/>
                <a:ea typeface="Georgia"/>
                <a:cs typeface="Georgia"/>
                <a:sym typeface="Georgia"/>
              </a:defRPr>
            </a:pPr>
          </a:p>
          <a:p>
            <a:pPr defTabSz="587022">
              <a:lnSpc>
                <a:spcPct val="100000"/>
              </a:lnSpc>
              <a:defRPr sz="2600">
                <a:latin typeface="Georgia"/>
                <a:ea typeface="Georgia"/>
                <a:cs typeface="Georgia"/>
                <a:sym typeface="Georgia"/>
              </a:defRPr>
            </a:pPr>
          </a:p>
          <a:p>
            <a:pPr defTabSz="587022">
              <a:lnSpc>
                <a:spcPct val="100000"/>
              </a:lnSpc>
              <a:defRPr sz="2600">
                <a:latin typeface="Georgia"/>
                <a:ea typeface="Georgia"/>
                <a:cs typeface="Georgia"/>
                <a:sym typeface="Georgia"/>
              </a:defRPr>
            </a:pPr>
          </a:p>
          <a:p>
            <a:pPr defTabSz="587022">
              <a:lnSpc>
                <a:spcPct val="100000"/>
              </a:lnSpc>
              <a:defRPr sz="2600">
                <a:latin typeface="Georgia"/>
                <a:ea typeface="Georgia"/>
                <a:cs typeface="Georgia"/>
                <a:sym typeface="Georgia"/>
              </a:defRPr>
            </a:pPr>
            <a:r>
              <a:t>                           </a:t>
            </a:r>
          </a:p>
          <a:p>
            <a:pPr marL="800100" indent="-317500" algn="l" defTabSz="457200">
              <a:lnSpc>
                <a:spcPct val="100000"/>
              </a:lnSpc>
              <a:buSzPct val="175000"/>
              <a:buFont typeface="Helvetica"/>
              <a:buChar char="•"/>
              <a:defRPr sz="2100" u="sng">
                <a:latin typeface="Helvetica"/>
                <a:ea typeface="Helvetica"/>
                <a:cs typeface="Helvetica"/>
                <a:sym typeface="Helvetica"/>
              </a:defRPr>
            </a:pPr>
            <a:r>
              <a:rPr>
                <a:hlinkClick r:id="rId4" invalidUrl="" action="" tgtFrame="" tooltip="" history="1" highlightClick="0" endSnd="0"/>
              </a:rPr>
              <a:t>Study Guide</a:t>
            </a:r>
            <a:endParaRPr u="none"/>
          </a:p>
          <a:p>
            <a:pPr marL="800100" indent="-317500" algn="l" defTabSz="457200">
              <a:lnSpc>
                <a:spcPct val="100000"/>
              </a:lnSpc>
              <a:buSzPct val="175000"/>
              <a:buFont typeface="Helvetica"/>
              <a:buChar char="•"/>
              <a:defRPr sz="2100" u="sng">
                <a:latin typeface="Helvetica"/>
                <a:ea typeface="Helvetica"/>
                <a:cs typeface="Helvetica"/>
                <a:sym typeface="Helvetica"/>
              </a:defRPr>
            </a:pPr>
            <a:r>
              <a:rPr>
                <a:hlinkClick r:id="rId5" invalidUrl="" action="" tgtFrame="" tooltip="" history="1" highlightClick="0" endSnd="0"/>
              </a:rPr>
              <a:t>Writing Ideas</a:t>
            </a:r>
            <a:endParaRPr u="none"/>
          </a:p>
          <a:p>
            <a:pPr marL="800100" indent="-317500" algn="l" defTabSz="457200">
              <a:lnSpc>
                <a:spcPct val="100000"/>
              </a:lnSpc>
              <a:buSzPct val="175000"/>
              <a:buFont typeface="Helvetica"/>
              <a:buChar char="•"/>
              <a:defRPr sz="2100" u="sng">
                <a:latin typeface="Helvetica"/>
                <a:ea typeface="Helvetica"/>
                <a:cs typeface="Helvetica"/>
                <a:sym typeface="Helvetica"/>
              </a:defRPr>
            </a:pPr>
            <a:r>
              <a:rPr>
                <a:hlinkClick r:id="rId6" invalidUrl="" action="" tgtFrame="" tooltip="" history="1" highlightClick="0" endSnd="0"/>
              </a:rPr>
              <a:t>Sites for Research</a:t>
            </a:r>
            <a:endParaRPr u="none"/>
          </a:p>
          <a:p>
            <a:pPr marL="800100" indent="-317500" algn="l" defTabSz="457200">
              <a:lnSpc>
                <a:spcPct val="100000"/>
              </a:lnSpc>
              <a:buSzPct val="175000"/>
              <a:buFont typeface="Helvetica"/>
              <a:buChar char="•"/>
              <a:defRPr sz="2100" u="sng">
                <a:latin typeface="Helvetica"/>
                <a:ea typeface="Helvetica"/>
                <a:cs typeface="Helvetica"/>
                <a:sym typeface="Helvetica"/>
              </a:defRPr>
            </a:pPr>
            <a:r>
              <a:rPr>
                <a:hlinkClick r:id="rId7" invalidUrl="" action="" tgtFrame="" tooltip="" history="1" highlightClick="0" endSnd="0"/>
              </a:rPr>
              <a:t>Thinking/Discussion Questions</a:t>
            </a:r>
            <a:endParaRPr u="none"/>
          </a:p>
          <a:p>
            <a:pPr marL="800100" indent="-317500" algn="l" defTabSz="457200">
              <a:lnSpc>
                <a:spcPct val="100000"/>
              </a:lnSpc>
              <a:buSzPct val="175000"/>
              <a:buFont typeface="Helvetica"/>
              <a:buChar char="•"/>
              <a:defRPr sz="2100" u="sng">
                <a:latin typeface="Helvetica"/>
                <a:ea typeface="Helvetica"/>
                <a:cs typeface="Helvetica"/>
                <a:sym typeface="Helvetica"/>
              </a:defRPr>
            </a:pPr>
            <a:r>
              <a:rPr>
                <a:hlinkClick r:id="rId8" invalidUrl="" action="" tgtFrame="" tooltip="" history="1" highlightClick="0" endSnd="0"/>
              </a:rPr>
              <a:t>Images of Satire</a:t>
            </a:r>
            <a:endParaRPr u="none"/>
          </a:p>
          <a:p>
            <a:pPr marL="800100" indent="-317500" algn="l" defTabSz="457200">
              <a:lnSpc>
                <a:spcPct val="100000"/>
              </a:lnSpc>
              <a:buSzPct val="175000"/>
              <a:buFont typeface="Helvetica"/>
              <a:buChar char="•"/>
              <a:defRPr sz="2100" u="sng">
                <a:latin typeface="Helvetica"/>
                <a:ea typeface="Helvetica"/>
                <a:cs typeface="Helvetica"/>
                <a:sym typeface="Helvetica"/>
              </a:defRPr>
            </a:pPr>
            <a:r>
              <a:rPr>
                <a:hlinkClick r:id="rId9" invalidUrl="" action="" tgtFrame="" tooltip="" history="1" highlightClick="0" endSnd="0"/>
              </a:rPr>
              <a:t>The News of the Day</a:t>
            </a:r>
            <a:endParaRPr u="none"/>
          </a:p>
          <a:p>
            <a:pPr marL="457200" indent="-457200" algn="l" defTabSz="457200">
              <a:lnSpc>
                <a:spcPct val="100000"/>
              </a:lnSpc>
              <a:tabLst>
                <a:tab pos="139700" algn="l"/>
                <a:tab pos="457200" algn="l"/>
              </a:tabLst>
              <a:defRPr sz="1500" u="sng">
                <a:latin typeface="Helvetica"/>
                <a:ea typeface="Helvetica"/>
                <a:cs typeface="Helvetica"/>
                <a:sym typeface="Helvetica"/>
              </a:defRPr>
            </a:pPr>
          </a:p>
          <a:p>
            <a:pPr defTabSz="587022">
              <a:lnSpc>
                <a:spcPct val="100000"/>
              </a:lnSpc>
              <a:defRPr sz="2600">
                <a:latin typeface="Georgia"/>
                <a:ea typeface="Georgia"/>
                <a:cs typeface="Georgia"/>
                <a:sym typeface="Georgia"/>
              </a:defRPr>
            </a:pPr>
          </a:p>
          <a:p>
            <a:pPr defTabSz="587022">
              <a:lnSpc>
                <a:spcPct val="100000"/>
              </a:lnSpc>
              <a:defRPr sz="2600">
                <a:latin typeface="Georgia"/>
                <a:ea typeface="Georgia"/>
                <a:cs typeface="Georgia"/>
                <a:sym typeface="Georgia"/>
              </a:defRPr>
            </a:pPr>
          </a:p>
          <a:p>
            <a:pPr defTabSz="587022">
              <a:lnSpc>
                <a:spcPct val="100000"/>
              </a:lnSpc>
              <a:defRPr sz="2600">
                <a:latin typeface="Georgia"/>
                <a:ea typeface="Georgia"/>
                <a:cs typeface="Georgia"/>
                <a:sym typeface="Georgia"/>
              </a:defRPr>
            </a:pPr>
          </a:p>
          <a:p>
            <a:pPr defTabSz="587022">
              <a:lnSpc>
                <a:spcPct val="100000"/>
              </a:lnSpc>
              <a:defRPr sz="1500">
                <a:latin typeface="Georgia"/>
                <a:ea typeface="Georgia"/>
                <a:cs typeface="Georgia"/>
                <a:sym typeface="Georgia"/>
              </a:defRPr>
            </a:pPr>
          </a:p>
        </p:txBody>
      </p:sp>
      <p:pic>
        <p:nvPicPr>
          <p:cNvPr id="243" name="IMG_0253_1024 crop.jpg" descr="IMG_0253_1024 crop.jpg"/>
          <p:cNvPicPr>
            <a:picLocks noChangeAspect="1"/>
          </p:cNvPicPr>
          <p:nvPr/>
        </p:nvPicPr>
        <p:blipFill>
          <a:blip r:embed="rId10">
            <a:extLst/>
          </a:blip>
          <a:stretch>
            <a:fillRect/>
          </a:stretch>
        </p:blipFill>
        <p:spPr>
          <a:xfrm>
            <a:off x="1216510" y="7434998"/>
            <a:ext cx="10913783" cy="1955446"/>
          </a:xfrm>
          <a:prstGeom prst="rect">
            <a:avLst/>
          </a:prstGeom>
          <a:ln w="12700">
            <a:solidFill>
              <a:srgbClr val="000000"/>
            </a:solidFill>
            <a:miter lim="400000"/>
          </a:ln>
        </p:spPr>
      </p:pic>
      <p:sp>
        <p:nvSpPr>
          <p:cNvPr id="244" name="Knox Press (2021)"/>
          <p:cNvSpPr txBox="1"/>
          <p:nvPr/>
        </p:nvSpPr>
        <p:spPr>
          <a:xfrm>
            <a:off x="1927510" y="6757856"/>
            <a:ext cx="1916114" cy="320888"/>
          </a:xfrm>
          <a:prstGeom prst="rect">
            <a:avLst/>
          </a:prstGeom>
          <a:ln w="12700">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lvl1pPr algn="l" defTabSz="587022">
              <a:lnSpc>
                <a:spcPct val="100000"/>
              </a:lnSpc>
              <a:defRPr sz="1800">
                <a:latin typeface="Georgia"/>
                <a:ea typeface="Georgia"/>
                <a:cs typeface="Georgia"/>
                <a:sym typeface="Georgia"/>
              </a:defRPr>
            </a:lvl1pPr>
          </a:lstStyle>
          <a:p>
            <a:pPr/>
            <a:r>
              <a:t>Knox Press (2021)</a:t>
            </a:r>
          </a:p>
        </p:txBody>
      </p:sp>
      <p:pic>
        <p:nvPicPr>
          <p:cNvPr id="245" name="KnoxPress Logo.png" descr="KnoxPress Logo.png"/>
          <p:cNvPicPr>
            <a:picLocks noChangeAspect="1"/>
          </p:cNvPicPr>
          <p:nvPr/>
        </p:nvPicPr>
        <p:blipFill>
          <a:blip r:embed="rId11">
            <a:extLst/>
          </a:blip>
          <a:stretch>
            <a:fillRect/>
          </a:stretch>
        </p:blipFill>
        <p:spPr>
          <a:xfrm>
            <a:off x="989111" y="6488279"/>
            <a:ext cx="945027" cy="860043"/>
          </a:xfrm>
          <a:prstGeom prst="rect">
            <a:avLst/>
          </a:prstGeom>
          <a:ln w="12700">
            <a:miter lim="400000"/>
          </a:ln>
        </p:spPr>
      </p:pic>
      <p:pic>
        <p:nvPicPr>
          <p:cNvPr id="246" name="pasted-movie.png" descr="pasted-movie.png"/>
          <p:cNvPicPr>
            <a:picLocks noChangeAspect="1"/>
          </p:cNvPicPr>
          <p:nvPr/>
        </p:nvPicPr>
        <p:blipFill>
          <a:blip r:embed="rId12">
            <a:extLst/>
          </a:blip>
          <a:stretch>
            <a:fillRect/>
          </a:stretch>
        </p:blipFill>
        <p:spPr>
          <a:xfrm>
            <a:off x="4639246" y="1600308"/>
            <a:ext cx="3126708" cy="4701944"/>
          </a:xfrm>
          <a:prstGeom prst="rect">
            <a:avLst/>
          </a:prstGeom>
          <a:ln w="12700">
            <a:miter lim="400000"/>
          </a:ln>
        </p:spPr>
      </p:pic>
      <p:pic>
        <p:nvPicPr>
          <p:cNvPr id="247" name="pasted-movie.png" descr="pasted-movie.png"/>
          <p:cNvPicPr>
            <a:picLocks noChangeAspect="1"/>
          </p:cNvPicPr>
          <p:nvPr/>
        </p:nvPicPr>
        <p:blipFill>
          <a:blip r:embed="rId13">
            <a:extLst/>
          </a:blip>
          <a:stretch>
            <a:fillRect/>
          </a:stretch>
        </p:blipFill>
        <p:spPr>
          <a:xfrm>
            <a:off x="4086310" y="6173846"/>
            <a:ext cx="1323255" cy="1323254"/>
          </a:xfrm>
          <a:prstGeom prst="rect">
            <a:avLst/>
          </a:prstGeom>
          <a:ln w="12700">
            <a:miter lim="400000"/>
          </a:ln>
        </p:spPr>
      </p:pic>
      <p:sp>
        <p:nvSpPr>
          <p:cNvPr id="248" name="Mountain Pine Press (2024)"/>
          <p:cNvSpPr txBox="1"/>
          <p:nvPr/>
        </p:nvSpPr>
        <p:spPr>
          <a:xfrm>
            <a:off x="5312561" y="6757856"/>
            <a:ext cx="2919588" cy="320888"/>
          </a:xfrm>
          <a:prstGeom prst="rect">
            <a:avLst/>
          </a:prstGeom>
          <a:ln w="12700">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lvl1pPr algn="l" defTabSz="587022">
              <a:lnSpc>
                <a:spcPct val="100000"/>
              </a:lnSpc>
              <a:defRPr sz="1800">
                <a:latin typeface="Georgia"/>
                <a:ea typeface="Georgia"/>
                <a:cs typeface="Georgia"/>
                <a:sym typeface="Georgia"/>
              </a:defRPr>
            </a:lvl1pPr>
          </a:lstStyle>
          <a:p>
            <a:pPr/>
            <a:r>
              <a:t>Mountain Pine Press (2024)</a:t>
            </a:r>
          </a:p>
        </p:txBody>
      </p:sp>
      <p:sp>
        <p:nvSpPr>
          <p:cNvPr id="249" name="CHECK IT OUT!"/>
          <p:cNvSpPr txBox="1"/>
          <p:nvPr/>
        </p:nvSpPr>
        <p:spPr>
          <a:xfrm>
            <a:off x="3015072" y="535458"/>
            <a:ext cx="3151328" cy="707137"/>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130300">
              <a:lnSpc>
                <a:spcPct val="100000"/>
              </a:lnSpc>
              <a:defRPr sz="3200">
                <a:latin typeface="Canela Regular"/>
                <a:ea typeface="Canela Regular"/>
                <a:cs typeface="Canela Regular"/>
                <a:sym typeface="Canela Regular"/>
              </a:defRPr>
            </a:lvl1pPr>
          </a:lstStyle>
          <a:p>
            <a:pPr/>
            <a:r>
              <a:t>CHECK IT OUT! </a:t>
            </a:r>
          </a:p>
        </p:txBody>
      </p:sp>
      <p:pic>
        <p:nvPicPr>
          <p:cNvPr id="250" name="pasted-movie.png" descr="pasted-movie.png"/>
          <p:cNvPicPr>
            <a:picLocks noChangeAspect="1"/>
          </p:cNvPicPr>
          <p:nvPr/>
        </p:nvPicPr>
        <p:blipFill>
          <a:blip r:embed="rId14">
            <a:extLst/>
          </a:blip>
          <a:stretch>
            <a:fillRect/>
          </a:stretch>
        </p:blipFill>
        <p:spPr>
          <a:xfrm>
            <a:off x="8355040" y="3677711"/>
            <a:ext cx="1640119" cy="1613877"/>
          </a:xfrm>
          <a:prstGeom prst="rect">
            <a:avLst/>
          </a:prstGeom>
          <a:ln w="12700">
            <a:miter lim="400000"/>
          </a:ln>
        </p:spPr>
      </p:pic>
      <p:pic>
        <p:nvPicPr>
          <p:cNvPr id="251" name="pasted-movie.png" descr="pasted-movie.png"/>
          <p:cNvPicPr>
            <a:picLocks noChangeAspect="1"/>
          </p:cNvPicPr>
          <p:nvPr/>
        </p:nvPicPr>
        <p:blipFill>
          <a:blip r:embed="rId15">
            <a:extLst/>
          </a:blip>
          <a:stretch>
            <a:fillRect/>
          </a:stretch>
        </p:blipFill>
        <p:spPr>
          <a:xfrm>
            <a:off x="10511290" y="3713866"/>
            <a:ext cx="1509226" cy="1541566"/>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 name="In this first overt clash between colonists and British power, a group of British soldiers fire on an angry mob, resulting in the deaths of five citizens. The response of the town of Boston is significant, revealing the importance town officials place on"/>
          <p:cNvSpPr txBox="1"/>
          <p:nvPr/>
        </p:nvSpPr>
        <p:spPr>
          <a:xfrm>
            <a:off x="5838875" y="2076541"/>
            <a:ext cx="6723188" cy="52526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00000"/>
              </a:lnSpc>
              <a:defRPr sz="3300">
                <a:latin typeface="Times New Roman"/>
                <a:ea typeface="Times New Roman"/>
                <a:cs typeface="Times New Roman"/>
                <a:sym typeface="Times New Roman"/>
              </a:defRPr>
            </a:lvl1pPr>
          </a:lstStyle>
          <a:p>
            <a:pPr/>
            <a:r>
              <a:t>In this first overt clash between colonists and British power, a group of British soldiers fire on an angry mob, resulting in the deaths of five citizens. The response of the town of Boston is significant, revealing the importance town officials place on law, rather than emotion. The situation in Boston in March, 1770, is brought to life in this reading as conflict escalates between the townspeople and the British.</a:t>
            </a:r>
          </a:p>
        </p:txBody>
      </p:sp>
      <p:pic>
        <p:nvPicPr>
          <p:cNvPr id="160" name="Image" descr="Image"/>
          <p:cNvPicPr>
            <a:picLocks noChangeAspect="1"/>
          </p:cNvPicPr>
          <p:nvPr/>
        </p:nvPicPr>
        <p:blipFill>
          <a:blip r:embed="rId2">
            <a:extLst/>
          </a:blip>
          <a:stretch>
            <a:fillRect/>
          </a:stretch>
        </p:blipFill>
        <p:spPr>
          <a:xfrm>
            <a:off x="470287" y="2076541"/>
            <a:ext cx="5160698" cy="5339014"/>
          </a:xfrm>
          <a:prstGeom prst="rect">
            <a:avLst/>
          </a:prstGeom>
          <a:ln w="12700">
            <a:miter lim="400000"/>
          </a:ln>
        </p:spPr>
      </p:pic>
      <p:sp>
        <p:nvSpPr>
          <p:cNvPr id="161" name="The setting is the Boston Latin School; the characters are Master John Lovell of the Boston Latin School and his son James Lovell, who teaches alongside his father in the big square room on School Street."/>
          <p:cNvSpPr txBox="1"/>
          <p:nvPr/>
        </p:nvSpPr>
        <p:spPr>
          <a:xfrm>
            <a:off x="497628" y="7634645"/>
            <a:ext cx="12009545" cy="2535937"/>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1130300">
              <a:lnSpc>
                <a:spcPct val="100000"/>
              </a:lnSpc>
              <a:defRPr sz="3200">
                <a:latin typeface="Canela Regular"/>
                <a:ea typeface="Canela Regular"/>
                <a:cs typeface="Canela Regular"/>
                <a:sym typeface="Canela Regular"/>
              </a:defRPr>
            </a:lvl1pPr>
          </a:lstStyle>
          <a:p>
            <a:pPr/>
            <a:r>
              <a:t>The setting is the Boston Latin School; the characters are Master John Lovell of the Boston Latin School and his son James Lovell, who teaches alongside his father in the big square room on School Street.</a:t>
            </a:r>
          </a:p>
        </p:txBody>
      </p:sp>
      <p:sp>
        <p:nvSpPr>
          <p:cNvPr id="162" name="“Boston Discusses the Massacre” ~ A Chapter as Story"/>
          <p:cNvSpPr txBox="1"/>
          <p:nvPr/>
        </p:nvSpPr>
        <p:spPr>
          <a:xfrm>
            <a:off x="1935632" y="556014"/>
            <a:ext cx="9133536" cy="707137"/>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130300">
              <a:lnSpc>
                <a:spcPct val="100000"/>
              </a:lnSpc>
              <a:defRPr sz="3200">
                <a:latin typeface="Canela Regular"/>
                <a:ea typeface="Canela Regular"/>
                <a:cs typeface="Canela Regular"/>
                <a:sym typeface="Canela Regular"/>
              </a:defRPr>
            </a:lvl1pPr>
          </a:lstStyle>
          <a:p>
            <a:pPr/>
            <a:r>
              <a:t>“Boston Discusses the Massacre” ~ A Chapter as Story</a:t>
            </a:r>
          </a:p>
        </p:txBody>
      </p:sp>
      <p:sp>
        <p:nvSpPr>
          <p:cNvPr id="163" name="Tax disputes and clashes over self-government with Britain have been ongoing for over a decade."/>
          <p:cNvSpPr txBox="1"/>
          <p:nvPr/>
        </p:nvSpPr>
        <p:spPr>
          <a:xfrm>
            <a:off x="240664" y="1379333"/>
            <a:ext cx="12523471" cy="581026"/>
          </a:xfrm>
          <a:prstGeom prst="rect">
            <a:avLst/>
          </a:prstGeom>
          <a:solidFill>
            <a:schemeClr val="accent4">
              <a:hueOff val="349036"/>
              <a:lumOff val="17111"/>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130300">
              <a:lnSpc>
                <a:spcPct val="100000"/>
              </a:lnSpc>
              <a:defRPr sz="2500">
                <a:latin typeface="Canela Regular"/>
                <a:ea typeface="Canela Regular"/>
                <a:cs typeface="Canela Regular"/>
                <a:sym typeface="Canela Regular"/>
              </a:defRPr>
            </a:lvl1pPr>
          </a:lstStyle>
          <a:p>
            <a:pPr/>
            <a:r>
              <a:t>Tax disputes and clashes over self-government with Britain have been ongoing for over a decade.</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 name="PRIMARY SOURCES"/>
          <p:cNvSpPr txBox="1"/>
          <p:nvPr/>
        </p:nvSpPr>
        <p:spPr>
          <a:xfrm>
            <a:off x="4932419" y="833513"/>
            <a:ext cx="3777184" cy="707137"/>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130300">
              <a:lnSpc>
                <a:spcPct val="100000"/>
              </a:lnSpc>
              <a:defRPr sz="3200">
                <a:latin typeface="Canela Regular"/>
                <a:ea typeface="Canela Regular"/>
                <a:cs typeface="Canela Regular"/>
                <a:sym typeface="Canela Regular"/>
              </a:defRPr>
            </a:lvl1pPr>
          </a:lstStyle>
          <a:p>
            <a:pPr/>
            <a:r>
              <a:t>PRIMARY SOURCES</a:t>
            </a:r>
          </a:p>
        </p:txBody>
      </p:sp>
      <p:pic>
        <p:nvPicPr>
          <p:cNvPr id="166" name="Image" descr="Image"/>
          <p:cNvPicPr>
            <a:picLocks noChangeAspect="1"/>
          </p:cNvPicPr>
          <p:nvPr/>
        </p:nvPicPr>
        <p:blipFill>
          <a:blip r:embed="rId2">
            <a:extLst/>
          </a:blip>
          <a:stretch>
            <a:fillRect/>
          </a:stretch>
        </p:blipFill>
        <p:spPr>
          <a:xfrm>
            <a:off x="1192549" y="2685749"/>
            <a:ext cx="3552199" cy="2958145"/>
          </a:xfrm>
          <a:prstGeom prst="rect">
            <a:avLst/>
          </a:prstGeom>
          <a:ln w="12700">
            <a:miter lim="400000"/>
          </a:ln>
        </p:spPr>
      </p:pic>
      <p:sp>
        <p:nvSpPr>
          <p:cNvPr id="167" name="PAUL REVERE’S ENGRAVING FROM THE BOSTON GAZETTE,…"/>
          <p:cNvSpPr txBox="1"/>
          <p:nvPr/>
        </p:nvSpPr>
        <p:spPr>
          <a:xfrm>
            <a:off x="564708" y="1647989"/>
            <a:ext cx="5882669"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ct val="100000"/>
              </a:lnSpc>
              <a:defRPr sz="1700">
                <a:latin typeface="Cambria"/>
                <a:ea typeface="Cambria"/>
                <a:cs typeface="Cambria"/>
                <a:sym typeface="Cambria"/>
              </a:defRPr>
            </a:pPr>
          </a:p>
          <a:p>
            <a:pPr algn="l" defTabSz="457200">
              <a:lnSpc>
                <a:spcPct val="100000"/>
              </a:lnSpc>
              <a:defRPr sz="1700">
                <a:latin typeface="Cambria Bold"/>
                <a:ea typeface="Cambria Bold"/>
                <a:cs typeface="Cambria Bold"/>
                <a:sym typeface="Cambria Bold"/>
              </a:defRPr>
            </a:pPr>
            <a:r>
              <a:rPr>
                <a:latin typeface="Cambria"/>
                <a:ea typeface="Cambria"/>
                <a:cs typeface="Cambria"/>
                <a:sym typeface="Cambria"/>
              </a:rPr>
              <a:t> </a:t>
            </a:r>
            <a:r>
              <a:t>PAUL REVERE’S ENGRAVING FROM THE </a:t>
            </a:r>
            <a:r>
              <a:rPr i="1"/>
              <a:t>BOSTON GAZETTE</a:t>
            </a:r>
            <a:r>
              <a:t>, </a:t>
            </a:r>
            <a:endParaRPr>
              <a:latin typeface="Cambria"/>
              <a:ea typeface="Cambria"/>
              <a:cs typeface="Cambria"/>
              <a:sym typeface="Cambria"/>
            </a:endParaRPr>
          </a:p>
          <a:p>
            <a:pPr algn="l" defTabSz="457200">
              <a:lnSpc>
                <a:spcPct val="100000"/>
              </a:lnSpc>
              <a:defRPr sz="1700">
                <a:latin typeface="Cambria Bold"/>
                <a:ea typeface="Cambria Bold"/>
                <a:cs typeface="Cambria Bold"/>
                <a:sym typeface="Cambria Bold"/>
              </a:defRPr>
            </a:pPr>
            <a:r>
              <a:t>MARCH 12, 1770 </a:t>
            </a:r>
          </a:p>
        </p:txBody>
      </p:sp>
      <p:pic>
        <p:nvPicPr>
          <p:cNvPr id="168" name="Image" descr="Image"/>
          <p:cNvPicPr>
            <a:picLocks noChangeAspect="1"/>
          </p:cNvPicPr>
          <p:nvPr/>
        </p:nvPicPr>
        <p:blipFill>
          <a:blip r:embed="rId3">
            <a:extLst/>
          </a:blip>
          <a:stretch>
            <a:fillRect/>
          </a:stretch>
        </p:blipFill>
        <p:spPr>
          <a:xfrm>
            <a:off x="7954202" y="2661059"/>
            <a:ext cx="3121642" cy="2958145"/>
          </a:xfrm>
          <a:prstGeom prst="rect">
            <a:avLst/>
          </a:prstGeom>
          <a:ln w="12700">
            <a:miter lim="400000"/>
          </a:ln>
        </p:spPr>
      </p:pic>
      <p:sp>
        <p:nvSpPr>
          <p:cNvPr id="169" name="&quot;The bloody massacre perpetrated in King Street,…"/>
          <p:cNvSpPr txBox="1"/>
          <p:nvPr/>
        </p:nvSpPr>
        <p:spPr>
          <a:xfrm>
            <a:off x="7009383" y="1796054"/>
            <a:ext cx="5699026"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ct val="100000"/>
              </a:lnSpc>
              <a:defRPr sz="1700">
                <a:solidFill>
                  <a:srgbClr val="4F4944"/>
                </a:solidFill>
                <a:latin typeface="Cambria Bold"/>
                <a:ea typeface="Cambria Bold"/>
                <a:cs typeface="Cambria Bold"/>
                <a:sym typeface="Cambria Bold"/>
              </a:defRPr>
            </a:pPr>
            <a:r>
              <a:t>"The bloody massacre perpetrated in King Street, </a:t>
            </a:r>
          </a:p>
          <a:p>
            <a:pPr algn="l" defTabSz="457200">
              <a:lnSpc>
                <a:spcPct val="100000"/>
              </a:lnSpc>
              <a:defRPr sz="1700">
                <a:solidFill>
                  <a:srgbClr val="4F4944"/>
                </a:solidFill>
                <a:latin typeface="Cambria Bold"/>
                <a:ea typeface="Cambria Bold"/>
                <a:cs typeface="Cambria Bold"/>
                <a:sym typeface="Cambria Bold"/>
              </a:defRPr>
            </a:pPr>
            <a:r>
              <a:t>Boston, on March 5th, 1770 by a party of the 29th Reg.t." </a:t>
            </a:r>
          </a:p>
        </p:txBody>
      </p:sp>
      <p:pic>
        <p:nvPicPr>
          <p:cNvPr id="170" name="Image" descr="Image"/>
          <p:cNvPicPr>
            <a:picLocks noChangeAspect="1"/>
          </p:cNvPicPr>
          <p:nvPr/>
        </p:nvPicPr>
        <p:blipFill>
          <a:blip r:embed="rId4">
            <a:extLst/>
          </a:blip>
          <a:stretch>
            <a:fillRect/>
          </a:stretch>
        </p:blipFill>
        <p:spPr>
          <a:xfrm>
            <a:off x="1090557" y="6750241"/>
            <a:ext cx="3904679" cy="2224427"/>
          </a:xfrm>
          <a:prstGeom prst="rect">
            <a:avLst/>
          </a:prstGeom>
          <a:ln w="12700">
            <a:miter lim="400000"/>
          </a:ln>
        </p:spPr>
      </p:pic>
      <p:sp>
        <p:nvSpPr>
          <p:cNvPr id="171" name="CAPTAIN THOMAS PRESTON’S STATEMENT…"/>
          <p:cNvSpPr txBox="1"/>
          <p:nvPr/>
        </p:nvSpPr>
        <p:spPr>
          <a:xfrm>
            <a:off x="851155" y="6069287"/>
            <a:ext cx="4918287" cy="6255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ct val="100000"/>
              </a:lnSpc>
              <a:defRPr b="1" sz="1750">
                <a:latin typeface="Times New Roman"/>
                <a:ea typeface="Times New Roman"/>
                <a:cs typeface="Times New Roman"/>
                <a:sym typeface="Times New Roman"/>
              </a:defRPr>
            </a:pPr>
            <a:r>
              <a:t>CAPTAIN THOMAS PRESTON’S STATEMENT </a:t>
            </a:r>
          </a:p>
          <a:p>
            <a:pPr algn="l" defTabSz="457200">
              <a:lnSpc>
                <a:spcPct val="100000"/>
              </a:lnSpc>
              <a:defRPr b="1" sz="1750">
                <a:latin typeface="Times New Roman"/>
                <a:ea typeface="Times New Roman"/>
                <a:cs typeface="Times New Roman"/>
                <a:sym typeface="Times New Roman"/>
              </a:defRPr>
            </a:pPr>
            <a:r>
              <a:t>IN THE </a:t>
            </a:r>
            <a:r>
              <a:rPr i="1"/>
              <a:t>BOSTON GAZETTE </a:t>
            </a:r>
          </a:p>
        </p:txBody>
      </p:sp>
      <p:pic>
        <p:nvPicPr>
          <p:cNvPr id="172" name="Image" descr="Image"/>
          <p:cNvPicPr>
            <a:picLocks noChangeAspect="1"/>
          </p:cNvPicPr>
          <p:nvPr/>
        </p:nvPicPr>
        <p:blipFill>
          <a:blip r:embed="rId5">
            <a:extLst/>
          </a:blip>
          <a:stretch>
            <a:fillRect/>
          </a:stretch>
        </p:blipFill>
        <p:spPr>
          <a:xfrm>
            <a:off x="9147568" y="6638112"/>
            <a:ext cx="1689879" cy="2942017"/>
          </a:xfrm>
          <a:prstGeom prst="rect">
            <a:avLst/>
          </a:prstGeom>
          <a:ln w="12700">
            <a:miter lim="400000"/>
          </a:ln>
        </p:spPr>
      </p:pic>
      <p:sp>
        <p:nvSpPr>
          <p:cNvPr id="173" name="A SHORT NARRATIVE OF THE HORRID MASSACRE…"/>
          <p:cNvSpPr txBox="1"/>
          <p:nvPr/>
        </p:nvSpPr>
        <p:spPr>
          <a:xfrm>
            <a:off x="6934065" y="5752925"/>
            <a:ext cx="5161916" cy="901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ct val="100000"/>
              </a:lnSpc>
              <a:defRPr sz="1750">
                <a:latin typeface="Cambria Bold"/>
                <a:ea typeface="Cambria Bold"/>
                <a:cs typeface="Cambria Bold"/>
                <a:sym typeface="Cambria Bold"/>
              </a:defRPr>
            </a:pPr>
            <a:r>
              <a:t>A SHORT NARRATIVE OF THE HORRID MASSACRE </a:t>
            </a:r>
          </a:p>
          <a:p>
            <a:pPr algn="l" defTabSz="457200">
              <a:lnSpc>
                <a:spcPct val="100000"/>
              </a:lnSpc>
              <a:defRPr sz="1750">
                <a:latin typeface="Cambria Bold"/>
                <a:ea typeface="Cambria Bold"/>
                <a:cs typeface="Cambria Bold"/>
                <a:sym typeface="Cambria Bold"/>
              </a:defRPr>
            </a:pPr>
            <a:r>
              <a:t>IN BOSTON, Perpetrated in the evening </a:t>
            </a:r>
          </a:p>
          <a:p>
            <a:pPr algn="l" defTabSz="457200">
              <a:lnSpc>
                <a:spcPct val="100000"/>
              </a:lnSpc>
              <a:defRPr sz="1750">
                <a:latin typeface="Cambria Bold"/>
                <a:ea typeface="Cambria Bold"/>
                <a:cs typeface="Cambria Bold"/>
                <a:sym typeface="Cambria Bold"/>
              </a:defRPr>
            </a:pPr>
            <a:r>
              <a:t>of the fifth day of March, 1770…. </a:t>
            </a:r>
          </a:p>
        </p:txBody>
      </p:sp>
      <p:sp>
        <p:nvSpPr>
          <p:cNvPr id="174" name="Excerpts from…"/>
          <p:cNvSpPr txBox="1"/>
          <p:nvPr/>
        </p:nvSpPr>
        <p:spPr>
          <a:xfrm>
            <a:off x="6942590" y="7011554"/>
            <a:ext cx="1936903" cy="170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ct val="100000"/>
              </a:lnSpc>
              <a:defRPr sz="1750">
                <a:latin typeface="Cambria"/>
                <a:ea typeface="Cambria"/>
                <a:cs typeface="Cambria"/>
                <a:sym typeface="Cambria"/>
              </a:defRPr>
            </a:pPr>
            <a:r>
              <a:t>Excerpts from </a:t>
            </a:r>
          </a:p>
          <a:p>
            <a:pPr algn="l" defTabSz="457200">
              <a:lnSpc>
                <a:spcPct val="100000"/>
              </a:lnSpc>
              <a:defRPr sz="1750">
                <a:latin typeface="Cambria"/>
                <a:ea typeface="Cambria"/>
                <a:cs typeface="Cambria"/>
                <a:sym typeface="Cambria"/>
              </a:defRPr>
            </a:pPr>
            <a:r>
              <a:rPr>
                <a:latin typeface="Cambria Italic"/>
                <a:ea typeface="Cambria Italic"/>
                <a:cs typeface="Cambria Italic"/>
                <a:sym typeface="Cambria Italic"/>
              </a:rPr>
              <a:t>A Short Narrative</a:t>
            </a:r>
            <a:r>
              <a:t>, </a:t>
            </a:r>
          </a:p>
          <a:p>
            <a:pPr algn="l" defTabSz="457200">
              <a:lnSpc>
                <a:spcPct val="100000"/>
              </a:lnSpc>
              <a:defRPr sz="1750">
                <a:latin typeface="Cambria"/>
                <a:ea typeface="Cambria"/>
                <a:cs typeface="Cambria"/>
                <a:sym typeface="Cambria"/>
              </a:defRPr>
            </a:pPr>
            <a:r>
              <a:t>Boston’s collection </a:t>
            </a:r>
          </a:p>
          <a:p>
            <a:pPr algn="l" defTabSz="457200">
              <a:lnSpc>
                <a:spcPct val="100000"/>
              </a:lnSpc>
              <a:defRPr sz="1750">
                <a:latin typeface="Cambria"/>
                <a:ea typeface="Cambria"/>
                <a:cs typeface="Cambria"/>
                <a:sym typeface="Cambria"/>
              </a:defRPr>
            </a:pPr>
            <a:r>
              <a:t>of depositions </a:t>
            </a:r>
          </a:p>
          <a:p>
            <a:pPr algn="l" defTabSz="457200">
              <a:lnSpc>
                <a:spcPct val="100000"/>
              </a:lnSpc>
              <a:defRPr sz="1750">
                <a:latin typeface="Cambria"/>
                <a:ea typeface="Cambria"/>
                <a:cs typeface="Cambria"/>
                <a:sym typeface="Cambria"/>
              </a:defRPr>
            </a:pPr>
            <a:r>
              <a:t>of witnesses </a:t>
            </a:r>
          </a:p>
          <a:p>
            <a:pPr algn="l" defTabSz="457200">
              <a:lnSpc>
                <a:spcPct val="100000"/>
              </a:lnSpc>
              <a:defRPr sz="1750">
                <a:latin typeface="Cambria"/>
                <a:ea typeface="Cambria"/>
                <a:cs typeface="Cambria"/>
                <a:sym typeface="Cambria"/>
              </a:defRPr>
            </a:pPr>
            <a:r>
              <a:t>to the Massacre. </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6" name="Image" descr="Image"/>
          <p:cNvPicPr>
            <a:picLocks noChangeAspect="1"/>
          </p:cNvPicPr>
          <p:nvPr/>
        </p:nvPicPr>
        <p:blipFill>
          <a:blip r:embed="rId2">
            <a:extLst/>
          </a:blip>
          <a:stretch>
            <a:fillRect/>
          </a:stretch>
        </p:blipFill>
        <p:spPr>
          <a:xfrm>
            <a:off x="1188485" y="1521405"/>
            <a:ext cx="7046436" cy="5868021"/>
          </a:xfrm>
          <a:prstGeom prst="rect">
            <a:avLst/>
          </a:prstGeom>
          <a:ln w="12700">
            <a:miter lim="400000"/>
          </a:ln>
        </p:spPr>
      </p:pic>
      <p:sp>
        <p:nvSpPr>
          <p:cNvPr id="177" name="PAUL REVERE’S ENGRAVING  MARCH 12, 1770"/>
          <p:cNvSpPr txBox="1"/>
          <p:nvPr/>
        </p:nvSpPr>
        <p:spPr>
          <a:xfrm>
            <a:off x="2267960" y="490221"/>
            <a:ext cx="8656242" cy="571501"/>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ct val="100000"/>
              </a:lnSpc>
              <a:defRPr sz="3200">
                <a:latin typeface="Cambria Bold"/>
                <a:ea typeface="Cambria Bold"/>
                <a:cs typeface="Cambria Bold"/>
                <a:sym typeface="Cambria Bold"/>
              </a:defRPr>
            </a:pPr>
            <a:r>
              <a:t>PAUL REVERE’S ENGRAVING</a:t>
            </a:r>
            <a:r>
              <a:rPr>
                <a:latin typeface="Cambria"/>
                <a:ea typeface="Cambria"/>
                <a:cs typeface="Cambria"/>
                <a:sym typeface="Cambria"/>
              </a:rPr>
              <a:t>  </a:t>
            </a:r>
            <a:r>
              <a:t>MARCH 12, 1770 </a:t>
            </a:r>
          </a:p>
        </p:txBody>
      </p:sp>
      <p:sp>
        <p:nvSpPr>
          <p:cNvPr id="178" name="On Monday the 12th of March, a week after the events of the Boston Massacre, Paul Revere’s engraving memorializing the four who had died in the conflict by that date appeared in the newspaper.…"/>
          <p:cNvSpPr txBox="1"/>
          <p:nvPr/>
        </p:nvSpPr>
        <p:spPr>
          <a:xfrm>
            <a:off x="8353654" y="951121"/>
            <a:ext cx="4318520" cy="899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00000"/>
              </a:lnSpc>
              <a:defRPr sz="2100">
                <a:latin typeface="Cambria"/>
                <a:ea typeface="Cambria"/>
                <a:cs typeface="Cambria"/>
                <a:sym typeface="Cambria"/>
              </a:defRPr>
            </a:pPr>
          </a:p>
          <a:p>
            <a:pPr algn="l" defTabSz="457200">
              <a:lnSpc>
                <a:spcPct val="100000"/>
              </a:lnSpc>
              <a:defRPr sz="2100">
                <a:latin typeface="Cambria"/>
                <a:ea typeface="Cambria"/>
                <a:cs typeface="Cambria"/>
                <a:sym typeface="Cambria"/>
              </a:defRPr>
            </a:pPr>
            <a:r>
              <a:t> On Monday the 12th of March, a week after the events of the Boston Massacre, Paul Revere’s engraving memorializing the four who had died in the conflict by that date appeared in the newspaper. </a:t>
            </a:r>
          </a:p>
          <a:p>
            <a:pPr algn="l" defTabSz="457200">
              <a:lnSpc>
                <a:spcPct val="100000"/>
              </a:lnSpc>
              <a:defRPr sz="2100">
                <a:latin typeface="Times New Roman"/>
                <a:ea typeface="Times New Roman"/>
                <a:cs typeface="Times New Roman"/>
                <a:sym typeface="Times New Roman"/>
              </a:defRPr>
            </a:pPr>
            <a:endParaRPr>
              <a:latin typeface="Cambria"/>
              <a:ea typeface="Cambria"/>
              <a:cs typeface="Cambria"/>
              <a:sym typeface="Cambria"/>
            </a:endParaRPr>
          </a:p>
          <a:p>
            <a:pPr algn="l" defTabSz="457200">
              <a:lnSpc>
                <a:spcPct val="100000"/>
              </a:lnSpc>
              <a:defRPr sz="2100">
                <a:latin typeface="Times New Roman"/>
                <a:ea typeface="Times New Roman"/>
                <a:cs typeface="Times New Roman"/>
                <a:sym typeface="Times New Roman"/>
              </a:defRPr>
            </a:pPr>
            <a:r>
              <a:t>As you read the </a:t>
            </a:r>
            <a:r>
              <a:rPr i="1"/>
              <a:t>Boston Gazette</a:t>
            </a:r>
            <a:r>
              <a:t>’s description, you will notice that a letter that looks like an “f” appears. In the times of the Revolution, the letter that looks like an “f” where an “s” should be is an archaic form of the “s,” called the “long s.” It was used to replace the single “s” or the first “s” in a word with a double “s.” Read these just as you would an “s.” Punctuation and spelling were sometimes different in the 1700’s, as well. </a:t>
            </a:r>
          </a:p>
          <a:p>
            <a:pPr algn="l" defTabSz="457200">
              <a:lnSpc>
                <a:spcPct val="100000"/>
              </a:lnSpc>
              <a:defRPr sz="2100">
                <a:latin typeface="Times New Roman"/>
                <a:ea typeface="Times New Roman"/>
                <a:cs typeface="Times New Roman"/>
                <a:sym typeface="Times New Roman"/>
              </a:defRPr>
            </a:pPr>
            <a:endParaRPr>
              <a:latin typeface="Cambria"/>
              <a:ea typeface="Cambria"/>
              <a:cs typeface="Cambria"/>
              <a:sym typeface="Cambria"/>
            </a:endParaRPr>
          </a:p>
          <a:p>
            <a:pPr marL="228600" indent="-228600" algn="l" defTabSz="457200">
              <a:lnSpc>
                <a:spcPct val="100000"/>
              </a:lnSpc>
              <a:buSzPct val="100000"/>
              <a:buChar char="•"/>
              <a:defRPr sz="2100">
                <a:latin typeface="Cambria"/>
                <a:ea typeface="Cambria"/>
                <a:cs typeface="Cambria"/>
                <a:sym typeface="Cambria"/>
              </a:defRPr>
            </a:pPr>
            <a:r>
              <a:t>What words can you find that are colorful, intended to create emotion? What emotion do they provoke? What would be the result of printing this image and these words? </a:t>
            </a:r>
          </a:p>
        </p:txBody>
      </p:sp>
      <p:sp>
        <p:nvSpPr>
          <p:cNvPr id="179" name="Revere, Paul, Engraver. “Four coffins of men killed in the Boston Massacre.” Boston Gazette, 12 March 1770, Early American Imprints,…"/>
          <p:cNvSpPr txBox="1"/>
          <p:nvPr/>
        </p:nvSpPr>
        <p:spPr>
          <a:xfrm>
            <a:off x="1176646" y="8191540"/>
            <a:ext cx="3294257" cy="116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00000"/>
              </a:lnSpc>
              <a:defRPr sz="1150">
                <a:latin typeface="Cambria"/>
                <a:ea typeface="Cambria"/>
                <a:cs typeface="Cambria"/>
                <a:sym typeface="Cambria"/>
              </a:defRPr>
            </a:pPr>
            <a:r>
              <a:t>Revere, Paul, Engraver. “Four coffins of men killed in the Boston Massacre.” Boston Gazette, 12 March 1770, Early American Imprints, </a:t>
            </a:r>
          </a:p>
          <a:p>
            <a:pPr algn="l" defTabSz="457200">
              <a:lnSpc>
                <a:spcPct val="100000"/>
              </a:lnSpc>
              <a:defRPr sz="1150">
                <a:latin typeface="Cambria"/>
                <a:ea typeface="Cambria"/>
                <a:cs typeface="Cambria"/>
                <a:sym typeface="Cambria"/>
              </a:defRPr>
            </a:pPr>
            <a:r>
              <a:t> Boston Public Library, 29 March 2012. From NewsBank, Inc. and the American Antiquarian Society. All Rights Reserved </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1" name="Image" descr="Image"/>
          <p:cNvPicPr>
            <a:picLocks noChangeAspect="1"/>
          </p:cNvPicPr>
          <p:nvPr/>
        </p:nvPicPr>
        <p:blipFill>
          <a:blip r:embed="rId2">
            <a:extLst/>
          </a:blip>
          <a:stretch>
            <a:fillRect/>
          </a:stretch>
        </p:blipFill>
        <p:spPr>
          <a:xfrm>
            <a:off x="582430" y="1388626"/>
            <a:ext cx="6763178" cy="6408956"/>
          </a:xfrm>
          <a:prstGeom prst="rect">
            <a:avLst/>
          </a:prstGeom>
          <a:ln w="12700">
            <a:miter lim="400000"/>
          </a:ln>
        </p:spPr>
      </p:pic>
      <p:sp>
        <p:nvSpPr>
          <p:cNvPr id="182" name="“The bloody massacre perpetrated in King Street”"/>
          <p:cNvSpPr txBox="1"/>
          <p:nvPr/>
        </p:nvSpPr>
        <p:spPr>
          <a:xfrm>
            <a:off x="2274366" y="216848"/>
            <a:ext cx="8456068" cy="707136"/>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130300">
              <a:lnSpc>
                <a:spcPct val="100000"/>
              </a:lnSpc>
              <a:defRPr sz="3200">
                <a:latin typeface="Canela Regular"/>
                <a:ea typeface="Canela Regular"/>
                <a:cs typeface="Canela Regular"/>
                <a:sym typeface="Canela Regular"/>
              </a:defRPr>
            </a:lvl1pPr>
          </a:lstStyle>
          <a:p>
            <a:pPr/>
            <a:r>
              <a:t>“The bloody massacre perpetrated in King Street”</a:t>
            </a:r>
          </a:p>
        </p:txBody>
      </p:sp>
      <p:sp>
        <p:nvSpPr>
          <p:cNvPr id="183" name="Paul Revere created this engraving…"/>
          <p:cNvSpPr txBox="1"/>
          <p:nvPr/>
        </p:nvSpPr>
        <p:spPr>
          <a:xfrm>
            <a:off x="7591843" y="1207744"/>
            <a:ext cx="5151370" cy="711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ct val="100000"/>
              </a:lnSpc>
              <a:defRPr sz="2050">
                <a:latin typeface="Cambria"/>
                <a:ea typeface="Cambria"/>
                <a:cs typeface="Cambria"/>
                <a:sym typeface="Cambria"/>
              </a:defRPr>
            </a:pPr>
            <a:r>
              <a:t>Paul Revere created this engraving </a:t>
            </a:r>
          </a:p>
          <a:p>
            <a:pPr algn="l" defTabSz="457200">
              <a:lnSpc>
                <a:spcPct val="100000"/>
              </a:lnSpc>
              <a:defRPr sz="2050">
                <a:latin typeface="Cambria"/>
                <a:ea typeface="Cambria"/>
                <a:cs typeface="Cambria"/>
                <a:sym typeface="Cambria"/>
              </a:defRPr>
            </a:pPr>
            <a:r>
              <a:t>just three weeks after the Massacre </a:t>
            </a:r>
          </a:p>
          <a:p>
            <a:pPr algn="l" defTabSz="457200">
              <a:lnSpc>
                <a:spcPct val="100000"/>
              </a:lnSpc>
              <a:defRPr sz="2050">
                <a:latin typeface="Cambria"/>
                <a:ea typeface="Cambria"/>
                <a:cs typeface="Cambria"/>
                <a:sym typeface="Cambria"/>
              </a:defRPr>
            </a:pPr>
            <a:r>
              <a:t>of March 5, 1770. His purpose was </a:t>
            </a:r>
          </a:p>
          <a:p>
            <a:pPr algn="l" defTabSz="457200">
              <a:lnSpc>
                <a:spcPct val="100000"/>
              </a:lnSpc>
              <a:defRPr sz="2050">
                <a:latin typeface="Cambria"/>
                <a:ea typeface="Cambria"/>
                <a:cs typeface="Cambria"/>
                <a:sym typeface="Cambria"/>
              </a:defRPr>
            </a:pPr>
            <a:r>
              <a:t>to create a propaganda piece </a:t>
            </a:r>
          </a:p>
          <a:p>
            <a:pPr algn="l" defTabSz="457200">
              <a:lnSpc>
                <a:spcPct val="100000"/>
              </a:lnSpc>
              <a:defRPr sz="2050">
                <a:latin typeface="Cambria"/>
                <a:ea typeface="Cambria"/>
                <a:cs typeface="Cambria"/>
                <a:sym typeface="Cambria"/>
              </a:defRPr>
            </a:pPr>
            <a:r>
              <a:t>intended to stir up feelings </a:t>
            </a:r>
          </a:p>
          <a:p>
            <a:pPr algn="l" defTabSz="457200">
              <a:lnSpc>
                <a:spcPct val="100000"/>
              </a:lnSpc>
              <a:defRPr sz="2050">
                <a:latin typeface="Cambria"/>
                <a:ea typeface="Cambria"/>
                <a:cs typeface="Cambria"/>
                <a:sym typeface="Cambria"/>
              </a:defRPr>
            </a:pPr>
            <a:r>
              <a:t>of anger against the British </a:t>
            </a:r>
          </a:p>
          <a:p>
            <a:pPr algn="l" defTabSz="457200">
              <a:lnSpc>
                <a:spcPct val="100000"/>
              </a:lnSpc>
              <a:defRPr sz="2050">
                <a:latin typeface="Cambria"/>
                <a:ea typeface="Cambria"/>
                <a:cs typeface="Cambria"/>
                <a:sym typeface="Cambria"/>
              </a:defRPr>
            </a:pPr>
            <a:r>
              <a:t>and further the cause of independence. </a:t>
            </a:r>
          </a:p>
          <a:p>
            <a:pPr algn="l" defTabSz="457200">
              <a:lnSpc>
                <a:spcPct val="100000"/>
              </a:lnSpc>
              <a:defRPr sz="2050">
                <a:latin typeface="Cambria"/>
                <a:ea typeface="Cambria"/>
                <a:cs typeface="Cambria"/>
                <a:sym typeface="Cambria"/>
              </a:defRPr>
            </a:pPr>
            <a:r>
              <a:t>Consider the composition of the scene. </a:t>
            </a:r>
          </a:p>
          <a:p>
            <a:pPr algn="l" defTabSz="457200">
              <a:lnSpc>
                <a:spcPct val="100000"/>
              </a:lnSpc>
              <a:defRPr sz="2050">
                <a:latin typeface="Cambria"/>
                <a:ea typeface="Cambria"/>
                <a:cs typeface="Cambria"/>
                <a:sym typeface="Cambria"/>
              </a:defRPr>
            </a:pPr>
            <a:r>
              <a:t>In front of the Boston State House, the </a:t>
            </a:r>
          </a:p>
          <a:p>
            <a:pPr algn="l" defTabSz="457200">
              <a:lnSpc>
                <a:spcPct val="100000"/>
              </a:lnSpc>
              <a:defRPr sz="2050">
                <a:latin typeface="Cambria"/>
                <a:ea typeface="Cambria"/>
                <a:cs typeface="Cambria"/>
                <a:sym typeface="Cambria"/>
              </a:defRPr>
            </a:pPr>
            <a:r>
              <a:t>soldiers, assembled in a line, fire </a:t>
            </a:r>
          </a:p>
          <a:p>
            <a:pPr algn="l" defTabSz="457200">
              <a:lnSpc>
                <a:spcPct val="100000"/>
              </a:lnSpc>
              <a:defRPr sz="2050">
                <a:latin typeface="Cambria"/>
                <a:ea typeface="Cambria"/>
                <a:cs typeface="Cambria"/>
                <a:sym typeface="Cambria"/>
              </a:defRPr>
            </a:pPr>
            <a:r>
              <a:t>aggressively into a peaceful crowd. </a:t>
            </a:r>
          </a:p>
          <a:p>
            <a:pPr marL="269028" indent="-269028" algn="l" defTabSz="457200">
              <a:lnSpc>
                <a:spcPct val="100000"/>
              </a:lnSpc>
              <a:buSzPct val="164000"/>
              <a:buChar char="•"/>
              <a:defRPr sz="2050">
                <a:latin typeface="Cambria"/>
                <a:ea typeface="Cambria"/>
                <a:cs typeface="Cambria"/>
                <a:sym typeface="Cambria"/>
              </a:defRPr>
            </a:pPr>
            <a:r>
              <a:t>Was this the actual way this situation </a:t>
            </a:r>
          </a:p>
          <a:p>
            <a:pPr algn="l" defTabSz="457200">
              <a:lnSpc>
                <a:spcPct val="100000"/>
              </a:lnSpc>
              <a:defRPr sz="2050">
                <a:latin typeface="Cambria"/>
                <a:ea typeface="Cambria"/>
                <a:cs typeface="Cambria"/>
                <a:sym typeface="Cambria"/>
              </a:defRPr>
            </a:pPr>
            <a:r>
              <a:t>probably developed? Why or why not? </a:t>
            </a:r>
          </a:p>
          <a:p>
            <a:pPr marL="269028" indent="-269028" algn="l" defTabSz="457200">
              <a:lnSpc>
                <a:spcPct val="100000"/>
              </a:lnSpc>
              <a:buSzPct val="175000"/>
              <a:buChar char="•"/>
              <a:defRPr sz="2050">
                <a:latin typeface="Cambria"/>
                <a:ea typeface="Cambria"/>
                <a:cs typeface="Cambria"/>
                <a:sym typeface="Cambria"/>
              </a:defRPr>
            </a:pPr>
            <a:r>
              <a:t>What is the name of the building just </a:t>
            </a:r>
          </a:p>
          <a:p>
            <a:pPr algn="l" defTabSz="457200">
              <a:lnSpc>
                <a:spcPct val="100000"/>
              </a:lnSpc>
              <a:defRPr sz="2050">
                <a:latin typeface="Cambria"/>
                <a:ea typeface="Cambria"/>
                <a:cs typeface="Cambria"/>
                <a:sym typeface="Cambria"/>
              </a:defRPr>
            </a:pPr>
            <a:r>
              <a:t>behind the soldiers? What else do you </a:t>
            </a:r>
          </a:p>
          <a:p>
            <a:pPr algn="l" defTabSz="457200">
              <a:lnSpc>
                <a:spcPct val="100000"/>
              </a:lnSpc>
              <a:defRPr sz="2050">
                <a:latin typeface="Cambria"/>
                <a:ea typeface="Cambria"/>
                <a:cs typeface="Cambria"/>
                <a:sym typeface="Cambria"/>
              </a:defRPr>
            </a:pPr>
            <a:r>
              <a:t>see in this image? </a:t>
            </a:r>
          </a:p>
          <a:p>
            <a:pPr marL="269028" indent="-269028" algn="l" defTabSz="457200">
              <a:lnSpc>
                <a:spcPct val="100000"/>
              </a:lnSpc>
              <a:buClr>
                <a:srgbClr val="000000"/>
              </a:buClr>
              <a:buSzPct val="164000"/>
              <a:buChar char="•"/>
              <a:defRPr sz="2050">
                <a:latin typeface="Cambria"/>
                <a:ea typeface="Cambria"/>
                <a:cs typeface="Cambria"/>
                <a:sym typeface="Cambria"/>
              </a:defRPr>
            </a:pPr>
            <a:r>
              <a:t>How many people appear to be injured? </a:t>
            </a:r>
          </a:p>
          <a:p>
            <a:pPr marL="269028" indent="-269028" algn="l" defTabSz="457200">
              <a:lnSpc>
                <a:spcPct val="100000"/>
              </a:lnSpc>
              <a:buClr>
                <a:srgbClr val="000000"/>
              </a:buClr>
              <a:buSzPct val="164000"/>
              <a:buChar char="•"/>
              <a:defRPr sz="2050">
                <a:latin typeface="Cambria"/>
                <a:ea typeface="Cambria"/>
                <a:cs typeface="Cambria"/>
                <a:sym typeface="Cambria"/>
              </a:defRPr>
            </a:pPr>
            <a:r>
              <a:t>What does the captain appear to be doing? </a:t>
            </a:r>
          </a:p>
          <a:p>
            <a:pPr marL="269028" indent="-269028" algn="l" defTabSz="457200">
              <a:lnSpc>
                <a:spcPct val="100000"/>
              </a:lnSpc>
              <a:buClr>
                <a:srgbClr val="000000"/>
              </a:buClr>
              <a:buSzPct val="164000"/>
              <a:buChar char="•"/>
              <a:defRPr sz="2050">
                <a:latin typeface="Cambria"/>
                <a:ea typeface="Cambria"/>
                <a:cs typeface="Cambria"/>
                <a:sym typeface="Cambria"/>
              </a:defRPr>
            </a:pPr>
            <a:r>
              <a:t>What emotions are depicted on the faces </a:t>
            </a:r>
          </a:p>
          <a:p>
            <a:pPr algn="l" defTabSz="457200">
              <a:lnSpc>
                <a:spcPct val="100000"/>
              </a:lnSpc>
              <a:defRPr sz="2050">
                <a:latin typeface="Cambria"/>
                <a:ea typeface="Cambria"/>
                <a:cs typeface="Cambria"/>
                <a:sym typeface="Cambria"/>
              </a:defRPr>
            </a:pPr>
            <a:r>
              <a:t>of those in the crowd? </a:t>
            </a:r>
          </a:p>
          <a:p>
            <a:pPr marL="269028" indent="-269028" algn="l" defTabSz="457200">
              <a:lnSpc>
                <a:spcPct val="100000"/>
              </a:lnSpc>
              <a:buClr>
                <a:srgbClr val="000000"/>
              </a:buClr>
              <a:buSzPct val="164000"/>
              <a:buChar char="•"/>
              <a:defRPr sz="2050">
                <a:latin typeface="Cambria"/>
                <a:ea typeface="Cambria"/>
                <a:cs typeface="Cambria"/>
                <a:sym typeface="Cambria"/>
              </a:defRPr>
            </a:pPr>
            <a:r>
              <a:t>Why do you think the little dog stands </a:t>
            </a:r>
          </a:p>
          <a:p>
            <a:pPr algn="l" defTabSz="457200">
              <a:lnSpc>
                <a:spcPct val="100000"/>
              </a:lnSpc>
              <a:defRPr sz="2050">
                <a:latin typeface="Cambria"/>
                <a:ea typeface="Cambria"/>
                <a:cs typeface="Cambria"/>
                <a:sym typeface="Cambria"/>
              </a:defRPr>
            </a:pPr>
            <a:r>
              <a:t>out, peaceful and unthreatened? </a:t>
            </a:r>
          </a:p>
        </p:txBody>
      </p:sp>
      <p:sp>
        <p:nvSpPr>
          <p:cNvPr id="184" name="How does viewing this picture make you feel about the soldiers? The crowd of people?…"/>
          <p:cNvSpPr txBox="1"/>
          <p:nvPr/>
        </p:nvSpPr>
        <p:spPr>
          <a:xfrm>
            <a:off x="1027978" y="7916395"/>
            <a:ext cx="6853149" cy="132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28600" indent="-228600" algn="l" defTabSz="457200">
              <a:lnSpc>
                <a:spcPct val="100000"/>
              </a:lnSpc>
              <a:buSzPct val="100000"/>
              <a:buChar char="•"/>
              <a:defRPr sz="2050">
                <a:latin typeface="Cambria"/>
                <a:ea typeface="Cambria"/>
                <a:cs typeface="Cambria"/>
                <a:sym typeface="Cambria"/>
              </a:defRPr>
            </a:pPr>
            <a:r>
              <a:t>How does viewing this picture make you feel about the soldiers? The crowd of people? </a:t>
            </a:r>
          </a:p>
          <a:p>
            <a:pPr marL="228600" indent="-228600" algn="l" defTabSz="457200">
              <a:lnSpc>
                <a:spcPct val="100000"/>
              </a:lnSpc>
              <a:buSzPct val="100000"/>
              <a:buChar char="•"/>
              <a:defRPr sz="2050">
                <a:latin typeface="Cambria"/>
                <a:ea typeface="Cambria"/>
                <a:cs typeface="Cambria"/>
                <a:sym typeface="Cambria"/>
              </a:defRPr>
            </a:pPr>
            <a:r>
              <a:t>Paul Revere closely copied an engraving very similar to this by Henry Pelham. Could he have done this today? </a:t>
            </a:r>
          </a:p>
        </p:txBody>
      </p:sp>
      <p:sp>
        <p:nvSpPr>
          <p:cNvPr id="185" name="&quot;The Bloody Massacre.jpg.&quot; Wikimedia Commons, the free media repository. 25 Sep 2021, https://commons.wikimedia.org/…"/>
          <p:cNvSpPr txBox="1"/>
          <p:nvPr/>
        </p:nvSpPr>
        <p:spPr>
          <a:xfrm>
            <a:off x="7625692" y="8261849"/>
            <a:ext cx="4754629" cy="116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00000"/>
              </a:lnSpc>
              <a:defRPr sz="1100">
                <a:latin typeface="Times New Roman"/>
                <a:ea typeface="Times New Roman"/>
                <a:cs typeface="Times New Roman"/>
                <a:sym typeface="Times New Roman"/>
              </a:defRPr>
            </a:pPr>
            <a:r>
              <a:rPr>
                <a:solidFill>
                  <a:srgbClr val="292B2C"/>
                </a:solidFill>
              </a:rPr>
              <a:t>"The Bloody Massacre.jpg." </a:t>
            </a:r>
            <a:r>
              <a:rPr i="1">
                <a:solidFill>
                  <a:srgbClr val="292B2C"/>
                </a:solidFill>
              </a:rPr>
              <a:t>Wikimedia Commons, the free media repository</a:t>
            </a:r>
            <a:r>
              <a:rPr>
                <a:solidFill>
                  <a:srgbClr val="292B2C"/>
                </a:solidFill>
              </a:rPr>
              <a:t>. 25 Sep 2021, </a:t>
            </a:r>
            <a:r>
              <a:t>https://commons.wikimedia.org/</a:t>
            </a:r>
          </a:p>
          <a:p>
            <a:pPr algn="l" defTabSz="457200">
              <a:lnSpc>
                <a:spcPct val="100000"/>
              </a:lnSpc>
              <a:defRPr sz="1100">
                <a:latin typeface="Cambria"/>
                <a:ea typeface="Cambria"/>
                <a:cs typeface="Cambria"/>
                <a:sym typeface="Cambria"/>
              </a:defRPr>
            </a:pPr>
          </a:p>
          <a:p>
            <a:pPr algn="l" defTabSz="457200">
              <a:lnSpc>
                <a:spcPct val="100000"/>
              </a:lnSpc>
              <a:defRPr sz="1100">
                <a:latin typeface="Cambria"/>
                <a:ea typeface="Cambria"/>
                <a:cs typeface="Cambria"/>
                <a:sym typeface="Cambria"/>
              </a:defRPr>
            </a:pPr>
            <a:r>
              <a:t>The Miriam and Ira D. Wallach Division of Art, Prints and Photographs: Picture Collection, The New York Public Library. “The bloody massacre perpetrated in King Street, Boston on March 5th, 1770 by a party of the 29th Regt,” </a:t>
            </a:r>
            <a:r>
              <a:rPr>
                <a:latin typeface="Cambria Italic"/>
                <a:ea typeface="Cambria Italic"/>
                <a:cs typeface="Cambria Italic"/>
                <a:sym typeface="Cambria Italic"/>
              </a:rPr>
              <a:t>The New York Public Library Digital Collections.</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The statement below shows the words of Captain Thomas Preston that appeared in the Boston Gazette following the event of the Massacre. He wrote it from the Boston Jail on Monday the 12th of March.…"/>
          <p:cNvSpPr txBox="1"/>
          <p:nvPr/>
        </p:nvSpPr>
        <p:spPr>
          <a:xfrm>
            <a:off x="562778" y="834405"/>
            <a:ext cx="11879245" cy="7200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00000"/>
              </a:lnSpc>
              <a:defRPr b="1" sz="1950">
                <a:latin typeface="Times New Roman"/>
                <a:ea typeface="Times New Roman"/>
                <a:cs typeface="Times New Roman"/>
                <a:sym typeface="Times New Roman"/>
              </a:defRPr>
            </a:pPr>
            <a:endParaRPr i="1"/>
          </a:p>
          <a:p>
            <a:pPr algn="l" defTabSz="457200">
              <a:lnSpc>
                <a:spcPct val="100000"/>
              </a:lnSpc>
              <a:defRPr b="1" sz="1950">
                <a:latin typeface="Times New Roman"/>
                <a:ea typeface="Times New Roman"/>
                <a:cs typeface="Times New Roman"/>
                <a:sym typeface="Times New Roman"/>
              </a:defRPr>
            </a:pPr>
            <a:endParaRPr b="0"/>
          </a:p>
          <a:p>
            <a:pPr algn="l" defTabSz="457200">
              <a:lnSpc>
                <a:spcPct val="100000"/>
              </a:lnSpc>
              <a:defRPr sz="1950">
                <a:latin typeface="Times New Roman"/>
                <a:ea typeface="Times New Roman"/>
                <a:cs typeface="Times New Roman"/>
                <a:sym typeface="Times New Roman"/>
              </a:defRPr>
            </a:pPr>
            <a:r>
              <a:t>The statement below shows the words of Captain Thomas Preston that appeared in the </a:t>
            </a:r>
            <a:r>
              <a:rPr i="1"/>
              <a:t>Boston Gazette </a:t>
            </a:r>
            <a:r>
              <a:t>following the event of the Massacre. He wrote it from the Boston Jail on Monday the 12th of March. </a:t>
            </a:r>
          </a:p>
          <a:p>
            <a:pPr algn="l" defTabSz="457200">
              <a:lnSpc>
                <a:spcPct val="100000"/>
              </a:lnSpc>
              <a:defRPr sz="1950">
                <a:latin typeface="Times New Roman"/>
                <a:ea typeface="Times New Roman"/>
                <a:cs typeface="Times New Roman"/>
                <a:sym typeface="Times New Roman"/>
              </a:defRPr>
            </a:pPr>
            <a:r>
              <a:t>Try to read it in the original print version. </a:t>
            </a:r>
          </a:p>
          <a:p>
            <a:pPr algn="l" defTabSz="457200">
              <a:lnSpc>
                <a:spcPct val="100000"/>
              </a:lnSpc>
              <a:defRPr sz="1950">
                <a:latin typeface="Times New Roman"/>
                <a:ea typeface="Times New Roman"/>
                <a:cs typeface="Times New Roman"/>
                <a:sym typeface="Times New Roman"/>
              </a:defRPr>
            </a:pPr>
            <a:r>
              <a:t>Below the </a:t>
            </a:r>
            <a:r>
              <a:rPr i="1"/>
              <a:t>Gazette</a:t>
            </a:r>
            <a:r>
              <a:t>’s words, Preston’s statement is given in today’s standard English. </a:t>
            </a:r>
          </a:p>
          <a:p>
            <a:pPr algn="l" defTabSz="457200">
              <a:lnSpc>
                <a:spcPct val="100000"/>
              </a:lnSpc>
              <a:defRPr sz="1950">
                <a:latin typeface="Times New Roman"/>
                <a:ea typeface="Times New Roman"/>
                <a:cs typeface="Times New Roman"/>
                <a:sym typeface="Times New Roman"/>
              </a:defRPr>
            </a:pPr>
          </a:p>
          <a:p>
            <a:pPr algn="l" defTabSz="457200">
              <a:lnSpc>
                <a:spcPct val="100000"/>
              </a:lnSpc>
              <a:defRPr sz="1950">
                <a:latin typeface="Graphik"/>
                <a:ea typeface="Graphik"/>
                <a:cs typeface="Graphik"/>
                <a:sym typeface="Graphik"/>
              </a:defRPr>
            </a:pPr>
            <a:r>
              <a:t>In the times of the Revolution, the letter that looks like an “f” where an “s” should be is an archaic form of the “s,” called the “long s.” It was used to replace the single “s” or the first “s” in a word with a double “s.” Read these just as you would an “s.” </a:t>
            </a:r>
          </a:p>
          <a:p>
            <a:pPr algn="l" defTabSz="457200">
              <a:lnSpc>
                <a:spcPct val="100000"/>
              </a:lnSpc>
              <a:defRPr sz="1950">
                <a:latin typeface="Times New Roman"/>
                <a:ea typeface="Times New Roman"/>
                <a:cs typeface="Times New Roman"/>
                <a:sym typeface="Times New Roman"/>
              </a:defRPr>
            </a:pPr>
          </a:p>
          <a:p>
            <a:pPr algn="l" defTabSz="457200">
              <a:lnSpc>
                <a:spcPct val="100000"/>
              </a:lnSpc>
              <a:defRPr sz="1950">
                <a:latin typeface="Times New Roman"/>
                <a:ea typeface="Times New Roman"/>
                <a:cs typeface="Times New Roman"/>
                <a:sym typeface="Times New Roman"/>
              </a:defRPr>
            </a:pPr>
            <a:r>
              <a:t>What seems to be the captain’s main point? How would the inhabitants of Boston have reacted to this statement? Can you find words which were spelled differently in 1770? </a:t>
            </a:r>
          </a:p>
          <a:p>
            <a:pPr algn="l" defTabSz="457200">
              <a:lnSpc>
                <a:spcPct val="100000"/>
              </a:lnSpc>
              <a:defRPr sz="1950">
                <a:latin typeface="Times New Roman"/>
                <a:ea typeface="Times New Roman"/>
                <a:cs typeface="Times New Roman"/>
                <a:sym typeface="Times New Roman"/>
              </a:defRPr>
            </a:pPr>
            <a:r>
              <a:t>Preston’s close, “much obliged and most obedient humble servant,” was one used by government officials, lawyers, military personnel, and most often used in formal letters. </a:t>
            </a:r>
          </a:p>
          <a:p>
            <a:pPr algn="l" defTabSz="457200">
              <a:lnSpc>
                <a:spcPct val="100000"/>
              </a:lnSpc>
              <a:defRPr sz="1950">
                <a:latin typeface="Times New Roman"/>
                <a:ea typeface="Times New Roman"/>
                <a:cs typeface="Times New Roman"/>
                <a:sym typeface="Times New Roman"/>
              </a:defRPr>
            </a:pPr>
          </a:p>
          <a:p>
            <a:pPr algn="l" defTabSz="457200">
              <a:lnSpc>
                <a:spcPct val="100000"/>
              </a:lnSpc>
              <a:defRPr sz="1950">
                <a:latin typeface="Times New Roman"/>
                <a:ea typeface="Times New Roman"/>
                <a:cs typeface="Times New Roman"/>
                <a:sym typeface="Times New Roman"/>
              </a:defRPr>
            </a:pPr>
          </a:p>
          <a:p>
            <a:pPr algn="l" defTabSz="457200">
              <a:lnSpc>
                <a:spcPct val="100000"/>
              </a:lnSpc>
              <a:defRPr sz="1950">
                <a:latin typeface="Times New Roman"/>
                <a:ea typeface="Times New Roman"/>
                <a:cs typeface="Times New Roman"/>
                <a:sym typeface="Times New Roman"/>
              </a:defRPr>
            </a:pPr>
          </a:p>
          <a:p>
            <a:pPr algn="l" defTabSz="457200">
              <a:lnSpc>
                <a:spcPct val="100000"/>
              </a:lnSpc>
              <a:defRPr sz="1950">
                <a:latin typeface="Times New Roman"/>
                <a:ea typeface="Times New Roman"/>
                <a:cs typeface="Times New Roman"/>
                <a:sym typeface="Times New Roman"/>
              </a:defRPr>
            </a:pPr>
          </a:p>
          <a:p>
            <a:pPr algn="l" defTabSz="457200">
              <a:lnSpc>
                <a:spcPct val="100000"/>
              </a:lnSpc>
              <a:defRPr sz="1950">
                <a:latin typeface="Times New Roman"/>
                <a:ea typeface="Times New Roman"/>
                <a:cs typeface="Times New Roman"/>
                <a:sym typeface="Times New Roman"/>
              </a:defRPr>
            </a:pPr>
          </a:p>
          <a:p>
            <a:pPr algn="l" defTabSz="457200">
              <a:lnSpc>
                <a:spcPct val="100000"/>
              </a:lnSpc>
              <a:defRPr sz="1950">
                <a:latin typeface="Times New Roman"/>
                <a:ea typeface="Times New Roman"/>
                <a:cs typeface="Times New Roman"/>
                <a:sym typeface="Times New Roman"/>
              </a:defRPr>
            </a:pPr>
          </a:p>
          <a:p>
            <a:pPr algn="l" defTabSz="457200">
              <a:lnSpc>
                <a:spcPct val="100000"/>
              </a:lnSpc>
              <a:defRPr sz="1950">
                <a:latin typeface="Times New Roman"/>
                <a:ea typeface="Times New Roman"/>
                <a:cs typeface="Times New Roman"/>
                <a:sym typeface="Times New Roman"/>
              </a:defRPr>
            </a:pPr>
          </a:p>
          <a:p>
            <a:pPr algn="l" defTabSz="457200">
              <a:lnSpc>
                <a:spcPct val="100000"/>
              </a:lnSpc>
              <a:defRPr sz="1950">
                <a:latin typeface="Times New Roman"/>
                <a:ea typeface="Times New Roman"/>
                <a:cs typeface="Times New Roman"/>
                <a:sym typeface="Times New Roman"/>
              </a:defRPr>
            </a:pPr>
          </a:p>
          <a:p>
            <a:pPr algn="l" defTabSz="457200">
              <a:lnSpc>
                <a:spcPct val="100000"/>
              </a:lnSpc>
              <a:defRPr sz="1950">
                <a:latin typeface="Times New Roman"/>
                <a:ea typeface="Times New Roman"/>
                <a:cs typeface="Times New Roman"/>
                <a:sym typeface="Times New Roman"/>
              </a:defRPr>
            </a:pPr>
          </a:p>
        </p:txBody>
      </p:sp>
      <p:pic>
        <p:nvPicPr>
          <p:cNvPr id="188" name="Image" descr="Image"/>
          <p:cNvPicPr>
            <a:picLocks noChangeAspect="1"/>
          </p:cNvPicPr>
          <p:nvPr/>
        </p:nvPicPr>
        <p:blipFill>
          <a:blip r:embed="rId2">
            <a:extLst/>
          </a:blip>
          <a:stretch>
            <a:fillRect/>
          </a:stretch>
        </p:blipFill>
        <p:spPr>
          <a:xfrm>
            <a:off x="501572" y="5580105"/>
            <a:ext cx="5419625" cy="3087464"/>
          </a:xfrm>
          <a:prstGeom prst="rect">
            <a:avLst/>
          </a:prstGeom>
          <a:ln w="12700">
            <a:miter lim="400000"/>
          </a:ln>
        </p:spPr>
      </p:pic>
      <p:sp>
        <p:nvSpPr>
          <p:cNvPr id="189" name="Boston Jail, Monday, 12th March 1770.…"/>
          <p:cNvSpPr txBox="1"/>
          <p:nvPr/>
        </p:nvSpPr>
        <p:spPr>
          <a:xfrm>
            <a:off x="6224900" y="5435452"/>
            <a:ext cx="6146692" cy="373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00000"/>
              </a:lnSpc>
              <a:defRPr sz="1900">
                <a:latin typeface="Cambria"/>
                <a:ea typeface="Cambria"/>
                <a:cs typeface="Cambria"/>
                <a:sym typeface="Cambria"/>
              </a:defRPr>
            </a:pPr>
            <a:r>
              <a:t>Boston Jail, Monday, 12th March 1770. </a:t>
            </a:r>
          </a:p>
          <a:p>
            <a:pPr algn="l" defTabSz="457200">
              <a:lnSpc>
                <a:spcPct val="100000"/>
              </a:lnSpc>
              <a:defRPr sz="1900">
                <a:latin typeface="Cambria"/>
                <a:ea typeface="Cambria"/>
                <a:cs typeface="Cambria"/>
                <a:sym typeface="Cambria"/>
              </a:defRPr>
            </a:pPr>
            <a:r>
              <a:t>Mr. Edes &amp; Mr. Gill, </a:t>
            </a:r>
          </a:p>
          <a:p>
            <a:pPr algn="l" defTabSz="457200">
              <a:lnSpc>
                <a:spcPct val="100000"/>
              </a:lnSpc>
              <a:defRPr sz="1900">
                <a:latin typeface="Cambria"/>
                <a:ea typeface="Cambria"/>
                <a:cs typeface="Cambria"/>
                <a:sym typeface="Cambria"/>
              </a:defRPr>
            </a:pPr>
            <a:r>
              <a:t>Permit me through the channel of your paper to return my thanks in the most public manner to the inhabitants in general of this town—who, throwing aside all party and prejudice, have with the utmost humanity and freedom sent forth advocates for truth, in defense of my injured innocence, in the late unhappy affair that happened on Monday night last; and to assure them, that I shall ever have the highest sense of the justice they have done me, which will be ever gratefully remembered, by </a:t>
            </a:r>
          </a:p>
          <a:p>
            <a:pPr algn="l" defTabSz="457200">
              <a:lnSpc>
                <a:spcPct val="100000"/>
              </a:lnSpc>
              <a:defRPr sz="1900">
                <a:latin typeface="Cambria"/>
                <a:ea typeface="Cambria"/>
                <a:cs typeface="Cambria"/>
                <a:sym typeface="Cambria"/>
              </a:defRPr>
            </a:pPr>
            <a:r>
              <a:t>Their much obliged and most obedient humble servant, </a:t>
            </a:r>
          </a:p>
          <a:p>
            <a:pPr algn="l" defTabSz="457200">
              <a:lnSpc>
                <a:spcPct val="100000"/>
              </a:lnSpc>
              <a:defRPr sz="1900">
                <a:latin typeface="Cambria"/>
                <a:ea typeface="Cambria"/>
                <a:cs typeface="Cambria"/>
                <a:sym typeface="Cambria"/>
              </a:defRPr>
            </a:pPr>
            <a:r>
              <a:t>THOMAS PRESTON </a:t>
            </a:r>
          </a:p>
        </p:txBody>
      </p:sp>
      <p:sp>
        <p:nvSpPr>
          <p:cNvPr id="190" name="CAPTAIN THOMAS PRESTON’S STATEMENT IN THE BOSTON GAZETTE"/>
          <p:cNvSpPr txBox="1"/>
          <p:nvPr/>
        </p:nvSpPr>
        <p:spPr>
          <a:xfrm>
            <a:off x="817702" y="532193"/>
            <a:ext cx="11369396" cy="631445"/>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1130300">
              <a:lnSpc>
                <a:spcPct val="100000"/>
              </a:lnSpc>
              <a:defRPr sz="2800">
                <a:latin typeface="Canela Regular"/>
                <a:ea typeface="Canela Regular"/>
                <a:cs typeface="Canela Regular"/>
                <a:sym typeface="Canela Regular"/>
              </a:defRPr>
            </a:pPr>
            <a:r>
              <a:t>CAPTAIN THOMAS PRESTON’S STATEMENT IN THE </a:t>
            </a:r>
            <a:r>
              <a:rPr i="1"/>
              <a:t>BOSTON GAZETTE </a:t>
            </a:r>
          </a:p>
        </p:txBody>
      </p:sp>
      <p:sp>
        <p:nvSpPr>
          <p:cNvPr id="191" name="“Permit Me Through the Channel of Your Paper.” Supplement to the Boston Gazette, 12 March 1770, Early American Imprints, Boston Public Library, 29 March 2012. From Newsbank, Inc., and the American Antiquarian Society. All Rights Reserved."/>
          <p:cNvSpPr txBox="1"/>
          <p:nvPr/>
        </p:nvSpPr>
        <p:spPr>
          <a:xfrm>
            <a:off x="633795" y="9232083"/>
            <a:ext cx="8762892" cy="45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00000"/>
              </a:lnSpc>
              <a:defRPr sz="1200">
                <a:latin typeface="Cambria"/>
                <a:ea typeface="Cambria"/>
                <a:cs typeface="Cambria"/>
                <a:sym typeface="Cambria"/>
              </a:defRPr>
            </a:lvl1pPr>
          </a:lstStyle>
          <a:p>
            <a:pPr/>
            <a:r>
              <a:t>“Permit Me Through the Channel of Your Paper.” Supplement to the Boston Gazette, 12 March 1770, Early American Imprints, Boston Public Library, 29 March 2012. From Newsbank, Inc., and the American Antiquarian Society. All Rights Reserved. </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Read from the introduction to A Short Narrative, Boston’s collection of depositions of witnesses to the Massacre."/>
          <p:cNvSpPr txBox="1"/>
          <p:nvPr/>
        </p:nvSpPr>
        <p:spPr>
          <a:xfrm>
            <a:off x="677170" y="1432992"/>
            <a:ext cx="4482952" cy="977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00000"/>
              </a:lnSpc>
              <a:defRPr sz="1950">
                <a:latin typeface="Cambria"/>
                <a:ea typeface="Cambria"/>
                <a:cs typeface="Cambria"/>
                <a:sym typeface="Cambria"/>
              </a:defRPr>
            </a:pPr>
            <a:r>
              <a:t>Read from the introduction to </a:t>
            </a:r>
            <a:r>
              <a:rPr>
                <a:latin typeface="Cambria Italic"/>
                <a:ea typeface="Cambria Italic"/>
                <a:cs typeface="Cambria Italic"/>
                <a:sym typeface="Cambria Italic"/>
              </a:rPr>
              <a:t>A Short Narrative</a:t>
            </a:r>
            <a:r>
              <a:t>, Boston’s collection of depositions of witnesses to the Massacre. </a:t>
            </a:r>
          </a:p>
        </p:txBody>
      </p:sp>
      <p:sp>
        <p:nvSpPr>
          <p:cNvPr id="194" name="A SHORT NARRATIVE OF THE HORRID MASSACRE IN BOSTON"/>
          <p:cNvSpPr txBox="1"/>
          <p:nvPr/>
        </p:nvSpPr>
        <p:spPr>
          <a:xfrm>
            <a:off x="581507" y="611069"/>
            <a:ext cx="11841786" cy="707137"/>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1130300">
              <a:lnSpc>
                <a:spcPct val="100000"/>
              </a:lnSpc>
              <a:defRPr sz="3200">
                <a:latin typeface="Graphik"/>
                <a:ea typeface="Graphik"/>
                <a:cs typeface="Graphik"/>
                <a:sym typeface="Graphik"/>
              </a:defRPr>
            </a:pPr>
            <a:r>
              <a:rPr>
                <a:latin typeface="Canela Regular"/>
                <a:ea typeface="Canela Regular"/>
                <a:cs typeface="Canela Regular"/>
                <a:sym typeface="Canela Regular"/>
              </a:rPr>
              <a:t>A SHORT NARRATIVE OF THE HORRID MASSACRE IN BOSTON</a:t>
            </a:r>
            <a:r>
              <a:t> </a:t>
            </a:r>
          </a:p>
        </p:txBody>
      </p:sp>
      <p:pic>
        <p:nvPicPr>
          <p:cNvPr id="195" name="Image" descr="Image"/>
          <p:cNvPicPr>
            <a:picLocks noChangeAspect="1"/>
          </p:cNvPicPr>
          <p:nvPr/>
        </p:nvPicPr>
        <p:blipFill>
          <a:blip r:embed="rId2">
            <a:extLst/>
          </a:blip>
          <a:stretch>
            <a:fillRect/>
          </a:stretch>
        </p:blipFill>
        <p:spPr>
          <a:xfrm>
            <a:off x="703838" y="2450723"/>
            <a:ext cx="4141838" cy="7210789"/>
          </a:xfrm>
          <a:prstGeom prst="rect">
            <a:avLst/>
          </a:prstGeom>
          <a:ln w="12700">
            <a:miter lim="400000"/>
          </a:ln>
        </p:spPr>
      </p:pic>
      <p:sp>
        <p:nvSpPr>
          <p:cNvPr id="196" name="It may be a proper introduction to this narrative, briefly to represent the state of things for some time previous to the said Massacre; and this seems necessary in order to the forming a just idea of the causes of it.…"/>
          <p:cNvSpPr txBox="1"/>
          <p:nvPr/>
        </p:nvSpPr>
        <p:spPr>
          <a:xfrm>
            <a:off x="5145901" y="1953167"/>
            <a:ext cx="7502466" cy="7835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00000"/>
              </a:lnSpc>
              <a:defRPr sz="1800">
                <a:latin typeface="Cambria"/>
                <a:ea typeface="Cambria"/>
                <a:cs typeface="Cambria"/>
                <a:sym typeface="Cambria"/>
              </a:defRPr>
            </a:pPr>
            <a:r>
              <a:t>     It may be a proper introduction to this narrative, briefly to represent the state of things for some time previous to the said Massacre; and this seems necessary in order to the forming a just idea of the causes of it. </a:t>
            </a:r>
          </a:p>
          <a:p>
            <a:pPr algn="l" defTabSz="457200">
              <a:lnSpc>
                <a:spcPct val="100000"/>
              </a:lnSpc>
              <a:defRPr sz="1800">
                <a:latin typeface="Cambria"/>
                <a:ea typeface="Cambria"/>
                <a:cs typeface="Cambria"/>
                <a:sym typeface="Cambria"/>
              </a:defRPr>
            </a:pPr>
            <a:r>
              <a:t>     At the end of the late war [the French and Indian War], in which this province bore so distinguished a part, a happy union subsisted between Great Britain and the colonies. This was unfortunately interrupted by the Stamp Act; but it was in some measure restored by the repeal of it. It was again interrupted by other acts of parliament for taxing America…. </a:t>
            </a:r>
          </a:p>
          <a:p>
            <a:pPr algn="l" defTabSz="457200">
              <a:lnSpc>
                <a:spcPct val="100000"/>
              </a:lnSpc>
              <a:defRPr sz="1800">
                <a:latin typeface="Cambria"/>
                <a:ea typeface="Cambria"/>
                <a:cs typeface="Cambria"/>
                <a:sym typeface="Cambria"/>
              </a:defRPr>
            </a:pPr>
            <a:r>
              <a:t>[Here follows a description of the problems caused by the taxes.] </a:t>
            </a:r>
          </a:p>
          <a:p>
            <a:pPr algn="l" defTabSz="457200">
              <a:lnSpc>
                <a:spcPct val="100000"/>
              </a:lnSpc>
              <a:defRPr sz="1800">
                <a:latin typeface="Cambria"/>
                <a:ea typeface="Cambria"/>
                <a:cs typeface="Cambria"/>
                <a:sym typeface="Cambria"/>
              </a:defRPr>
            </a:pPr>
            <a:r>
              <a:t>     Unfortunately for us, [the commissioners’ complaints about the colonists sent to Parliament] have been too successful in their said representations, which, in conjunction with Governor Bernard's, have occasioned his Majesty's faithful subjects of this town and province to be treated as enemies and rebels, by an invasion of the town by sea and land to which the approaches were made with all the circumspection usual where a vigorous opposition is expected. While the town was surrounded by a considerable number of his Majesty's ships of war, two regiments landed and took possession of it; and to support these, two other regiments arrived some time after from Ireland; one of which landed at Castle Island, and the other in the town. </a:t>
            </a:r>
          </a:p>
          <a:p>
            <a:pPr algn="l" defTabSz="457200">
              <a:lnSpc>
                <a:spcPct val="100000"/>
              </a:lnSpc>
              <a:defRPr sz="1800">
                <a:latin typeface="Cambria"/>
                <a:ea typeface="Cambria"/>
                <a:cs typeface="Cambria"/>
                <a:sym typeface="Cambria"/>
              </a:defRPr>
            </a:pPr>
            <a:r>
              <a:t>     Thus were we, in aggravation of our other embarrassments, embarrassed with troops, forced upon us contrary to our inclination—contrary to the spirit of Magna Charta— contrary to the very letter of the Bill of Rights, in which it is declared that the raising or keeping a standing army within the kingdom in time of peace, unless it be with the consent of parliament, is against law, and without the desire of the civil magistrates, to aid whom was the pretense for sending the troops hither; who were quartered in the town in direct violation of an act of parliament for quartering troops in America….</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READ “BOSTON DISCUSSES THE MASSACRE,”…"/>
          <p:cNvSpPr txBox="1"/>
          <p:nvPr/>
        </p:nvSpPr>
        <p:spPr>
          <a:xfrm>
            <a:off x="2185738" y="494865"/>
            <a:ext cx="8358585" cy="1816101"/>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lnSpc>
                <a:spcPct val="100000"/>
              </a:lnSpc>
              <a:defRPr sz="3200">
                <a:latin typeface="Cambria Bold"/>
                <a:ea typeface="Cambria Bold"/>
                <a:cs typeface="Cambria Bold"/>
                <a:sym typeface="Cambria Bold"/>
              </a:defRPr>
            </a:pPr>
            <a:r>
              <a:t>READ “BOSTON DISCUSSES THE MASSACRE,” </a:t>
            </a:r>
          </a:p>
          <a:p>
            <a:pPr defTabSz="457200">
              <a:lnSpc>
                <a:spcPct val="100000"/>
              </a:lnSpc>
              <a:defRPr sz="2600">
                <a:latin typeface="Cambria Bold"/>
                <a:ea typeface="Cambria Bold"/>
                <a:cs typeface="Cambria Bold"/>
                <a:sym typeface="Cambria Bold"/>
              </a:defRPr>
            </a:pPr>
            <a:r>
              <a:t>A CHAPTER FROM </a:t>
            </a:r>
            <a:r>
              <a:rPr i="1" sz="3100"/>
              <a:t>T</a:t>
            </a:r>
            <a:r>
              <a:rPr i="1"/>
              <a:t>HE</a:t>
            </a:r>
            <a:r>
              <a:rPr i="1" sz="3100"/>
              <a:t> R</a:t>
            </a:r>
            <a:r>
              <a:rPr i="1"/>
              <a:t>EMARKABLE </a:t>
            </a:r>
            <a:r>
              <a:rPr i="1" sz="3100"/>
              <a:t>C</a:t>
            </a:r>
            <a:r>
              <a:rPr i="1"/>
              <a:t>AUSE: </a:t>
            </a:r>
            <a:endParaRPr i="1"/>
          </a:p>
          <a:p>
            <a:pPr defTabSz="457200">
              <a:lnSpc>
                <a:spcPct val="100000"/>
              </a:lnSpc>
              <a:defRPr i="1" sz="2600">
                <a:latin typeface="Cambria Bold"/>
                <a:ea typeface="Cambria Bold"/>
                <a:cs typeface="Cambria Bold"/>
                <a:sym typeface="Cambria Bold"/>
              </a:defRPr>
            </a:pPr>
            <a:r>
              <a:t>A NOVEL OF JAMES LOVELL AND THE CRUCIBLE</a:t>
            </a:r>
          </a:p>
          <a:p>
            <a:pPr defTabSz="457200">
              <a:lnSpc>
                <a:spcPct val="100000"/>
              </a:lnSpc>
              <a:defRPr i="1" sz="2600">
                <a:latin typeface="Cambria Bold"/>
                <a:ea typeface="Cambria Bold"/>
                <a:cs typeface="Cambria Bold"/>
                <a:sym typeface="Cambria Bold"/>
              </a:defRPr>
            </a:pPr>
            <a:r>
              <a:t>OF THE REVOLUTION </a:t>
            </a:r>
          </a:p>
        </p:txBody>
      </p:sp>
      <p:sp>
        <p:nvSpPr>
          <p:cNvPr id="199" name="What was the first overt clash between colonists and British power before the beginning of the Revolutionary War? Why was it important?…"/>
          <p:cNvSpPr txBox="1"/>
          <p:nvPr/>
        </p:nvSpPr>
        <p:spPr>
          <a:xfrm>
            <a:off x="865773" y="3446592"/>
            <a:ext cx="11273255" cy="18943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00000"/>
              </a:lnSpc>
              <a:defRPr sz="1200">
                <a:latin typeface="Times New Roman"/>
                <a:ea typeface="Times New Roman"/>
                <a:cs typeface="Times New Roman"/>
                <a:sym typeface="Times New Roman"/>
              </a:defRPr>
            </a:pPr>
          </a:p>
          <a:p>
            <a:pPr algn="l" defTabSz="457200">
              <a:lnSpc>
                <a:spcPct val="100000"/>
              </a:lnSpc>
              <a:spcBef>
                <a:spcPts val="200"/>
              </a:spcBef>
              <a:defRPr sz="2100">
                <a:latin typeface="Times New Roman"/>
                <a:ea typeface="Times New Roman"/>
                <a:cs typeface="Times New Roman"/>
                <a:sym typeface="Times New Roman"/>
              </a:defRPr>
            </a:pPr>
            <a:r>
              <a:t>What was the first overt clash between colonists and British power before the beginning of the Revolutionary War? Why was it important? </a:t>
            </a:r>
          </a:p>
          <a:p>
            <a:pPr algn="l" defTabSz="457200">
              <a:lnSpc>
                <a:spcPct val="100000"/>
              </a:lnSpc>
              <a:defRPr sz="2100">
                <a:latin typeface="Times New Roman"/>
                <a:ea typeface="Times New Roman"/>
                <a:cs typeface="Times New Roman"/>
                <a:sym typeface="Times New Roman"/>
              </a:defRPr>
            </a:pPr>
            <a:r>
              <a:t>How and why was British law critical to colonial leaders following the violent incident known as the Boston Massacre? </a:t>
            </a:r>
          </a:p>
        </p:txBody>
      </p:sp>
      <p:sp>
        <p:nvSpPr>
          <p:cNvPr id="200" name="REVIEW Guiding Questions and Facts, followed by Primary Sources, before Reading. Following the Reading, discuss the Questions with the class."/>
          <p:cNvSpPr txBox="1"/>
          <p:nvPr/>
        </p:nvSpPr>
        <p:spPr>
          <a:xfrm>
            <a:off x="1481855" y="2107270"/>
            <a:ext cx="9766350" cy="9671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00000"/>
              </a:lnSpc>
              <a:defRPr sz="2000">
                <a:latin typeface="Times New Roman"/>
                <a:ea typeface="Times New Roman"/>
                <a:cs typeface="Times New Roman"/>
                <a:sym typeface="Times New Roman"/>
              </a:defRPr>
            </a:pPr>
          </a:p>
          <a:p>
            <a:pPr algn="l" defTabSz="457200">
              <a:lnSpc>
                <a:spcPct val="100000"/>
              </a:lnSpc>
              <a:defRPr b="1" sz="2000">
                <a:latin typeface="Times New Roman"/>
                <a:ea typeface="Times New Roman"/>
                <a:cs typeface="Times New Roman"/>
                <a:sym typeface="Times New Roman"/>
              </a:defRPr>
            </a:pPr>
            <a:r>
              <a:rPr b="0"/>
              <a:t> </a:t>
            </a:r>
            <a:r>
              <a:t>REVIEW</a:t>
            </a:r>
            <a:r>
              <a:rPr b="0"/>
              <a:t> </a:t>
            </a:r>
            <a:r>
              <a:t>Guiding Questions and Facts, followed by Primary Sources, before Reading. Following the Reading, discuss the Questions with the class.</a:t>
            </a:r>
          </a:p>
        </p:txBody>
      </p:sp>
      <p:sp>
        <p:nvSpPr>
          <p:cNvPr id="201" name="Guiding Questions:"/>
          <p:cNvSpPr txBox="1"/>
          <p:nvPr/>
        </p:nvSpPr>
        <p:spPr>
          <a:xfrm>
            <a:off x="4722856" y="3055684"/>
            <a:ext cx="2560118" cy="630937"/>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1130300">
              <a:lnSpc>
                <a:spcPct val="100000"/>
              </a:lnSpc>
              <a:defRPr sz="3200">
                <a:latin typeface="Graphik"/>
                <a:ea typeface="Graphik"/>
                <a:cs typeface="Graphik"/>
                <a:sym typeface="Graphik"/>
              </a:defRPr>
            </a:pPr>
            <a:r>
              <a:rPr sz="2000"/>
              <a:t>Guiding Questions</a:t>
            </a:r>
            <a:r>
              <a:t>: </a:t>
            </a:r>
          </a:p>
        </p:txBody>
      </p:sp>
      <p:sp>
        <p:nvSpPr>
          <p:cNvPr id="202" name="Tensions escalated between British soldiers posted in Boston to enforce taxes and workers in the town during 1770.…"/>
          <p:cNvSpPr txBox="1"/>
          <p:nvPr/>
        </p:nvSpPr>
        <p:spPr>
          <a:xfrm>
            <a:off x="450904" y="4897797"/>
            <a:ext cx="12102993" cy="508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00000"/>
              </a:lnSpc>
              <a:defRPr sz="1200">
                <a:latin typeface="Times New Roman"/>
                <a:ea typeface="Times New Roman"/>
                <a:cs typeface="Times New Roman"/>
                <a:sym typeface="Times New Roman"/>
              </a:defRPr>
            </a:pPr>
          </a:p>
          <a:p>
            <a:pPr algn="l" defTabSz="457200">
              <a:lnSpc>
                <a:spcPct val="100000"/>
              </a:lnSpc>
              <a:defRPr b="1" sz="1150">
                <a:latin typeface="Times New Roman"/>
                <a:ea typeface="Times New Roman"/>
                <a:cs typeface="Times New Roman"/>
                <a:sym typeface="Times New Roman"/>
              </a:defRPr>
            </a:pPr>
            <a:endParaRPr b="0"/>
          </a:p>
          <a:p>
            <a:pPr marL="236219" indent="-236219" algn="l" defTabSz="457200">
              <a:lnSpc>
                <a:spcPct val="100000"/>
              </a:lnSpc>
              <a:spcBef>
                <a:spcPts val="100"/>
              </a:spcBef>
              <a:buSzPct val="175000"/>
              <a:buChar char="•"/>
              <a:defRPr sz="1800">
                <a:latin typeface="Cambria"/>
                <a:ea typeface="Cambria"/>
                <a:cs typeface="Cambria"/>
                <a:sym typeface="Cambria"/>
              </a:defRPr>
            </a:pPr>
            <a:r>
              <a:t>Tensions escalated between British soldiers posted in Boston to enforce taxes and workers in the town during 1770. </a:t>
            </a:r>
            <a:endParaRPr>
              <a:latin typeface="Times New Roman"/>
              <a:ea typeface="Times New Roman"/>
              <a:cs typeface="Times New Roman"/>
              <a:sym typeface="Times New Roman"/>
            </a:endParaRPr>
          </a:p>
          <a:p>
            <a:pPr marL="236219" indent="-236219" algn="l" defTabSz="457200">
              <a:lnSpc>
                <a:spcPct val="100000"/>
              </a:lnSpc>
              <a:spcBef>
                <a:spcPts val="100"/>
              </a:spcBef>
              <a:buSzPct val="175000"/>
              <a:buChar char="•"/>
              <a:defRPr sz="1800">
                <a:latin typeface="Cambria"/>
                <a:ea typeface="Cambria"/>
                <a:cs typeface="Cambria"/>
                <a:sym typeface="Cambria"/>
              </a:defRPr>
            </a:pPr>
            <a:r>
              <a:t>On the evening of March 5, 1770, a group of twenty or thirty sailors and ropemakers confronted a soldier, Private Hugh White, posted at the Boston Custom House. </a:t>
            </a:r>
            <a:endParaRPr>
              <a:latin typeface="Times New Roman"/>
              <a:ea typeface="Times New Roman"/>
              <a:cs typeface="Times New Roman"/>
              <a:sym typeface="Times New Roman"/>
            </a:endParaRPr>
          </a:p>
          <a:p>
            <a:pPr marL="236219" indent="-236219" algn="l" defTabSz="457200">
              <a:lnSpc>
                <a:spcPct val="100000"/>
              </a:lnSpc>
              <a:spcBef>
                <a:spcPts val="100"/>
              </a:spcBef>
              <a:buSzPct val="175000"/>
              <a:buChar char="•"/>
              <a:defRPr sz="1800">
                <a:latin typeface="Times New Roman"/>
                <a:ea typeface="Times New Roman"/>
                <a:cs typeface="Times New Roman"/>
                <a:sym typeface="Times New Roman"/>
              </a:defRPr>
            </a:pPr>
            <a:r>
              <a:t>The crowd pelted White with snowballs, ice, sticks, and verbal taunts. </a:t>
            </a:r>
          </a:p>
          <a:p>
            <a:pPr marL="236219" indent="-236219" algn="l" defTabSz="457200">
              <a:lnSpc>
                <a:spcPct val="100000"/>
              </a:lnSpc>
              <a:spcBef>
                <a:spcPts val="100"/>
              </a:spcBef>
              <a:buSzPct val="175000"/>
              <a:buChar char="•"/>
              <a:defRPr sz="1800">
                <a:latin typeface="Cambria"/>
                <a:ea typeface="Cambria"/>
                <a:cs typeface="Cambria"/>
                <a:sym typeface="Cambria"/>
              </a:defRPr>
            </a:pPr>
            <a:r>
              <a:t>As the crowd grew to more than fifty, Captain Thomas Preston and eight soldiers came to White’s assistance. </a:t>
            </a:r>
            <a:endParaRPr>
              <a:latin typeface="Times New Roman"/>
              <a:ea typeface="Times New Roman"/>
              <a:cs typeface="Times New Roman"/>
              <a:sym typeface="Times New Roman"/>
            </a:endParaRPr>
          </a:p>
          <a:p>
            <a:pPr marL="236219" indent="-236219" algn="l" defTabSz="457200">
              <a:lnSpc>
                <a:spcPct val="100000"/>
              </a:lnSpc>
              <a:spcBef>
                <a:spcPts val="100"/>
              </a:spcBef>
              <a:buSzPct val="175000"/>
              <a:buChar char="•"/>
              <a:defRPr sz="1800">
                <a:latin typeface="Cambria"/>
                <a:ea typeface="Cambria"/>
                <a:cs typeface="Cambria"/>
                <a:sym typeface="Cambria"/>
              </a:defRPr>
            </a:pPr>
            <a:r>
              <a:t>In the confrontation, though Captain Preston gave no order, shots were fired. The first shots killed three: Crispus Attucks, a fugitive slave of mixed race who worked as a sailor; a rope maker, Samuel Gray; and a sailor, James Caldwell. The next day another died, Samuel Maverick, followed a couple weeks later by Patrick Carr. </a:t>
            </a:r>
            <a:endParaRPr>
              <a:latin typeface="Times New Roman"/>
              <a:ea typeface="Times New Roman"/>
              <a:cs typeface="Times New Roman"/>
              <a:sym typeface="Times New Roman"/>
            </a:endParaRPr>
          </a:p>
          <a:p>
            <a:pPr marL="236219" indent="-236219" algn="l" defTabSz="457200">
              <a:lnSpc>
                <a:spcPct val="100000"/>
              </a:lnSpc>
              <a:spcBef>
                <a:spcPts val="100"/>
              </a:spcBef>
              <a:buSzPct val="175000"/>
              <a:buChar char="•"/>
              <a:defRPr sz="1800">
                <a:latin typeface="Cambria"/>
                <a:ea typeface="Cambria"/>
                <a:cs typeface="Cambria"/>
                <a:sym typeface="Cambria"/>
              </a:defRPr>
            </a:pPr>
            <a:r>
              <a:t>To keep the peace with the British, Boston’s government determined to hold trials. John Adams, lawyer, defended the soldiers; Robert Treat Paine, a friend of Adams, acted as prosecutor. </a:t>
            </a:r>
            <a:r>
              <a:rPr>
                <a:solidFill>
                  <a:srgbClr val="292B2C"/>
                </a:solidFill>
                <a:latin typeface="Times New Roman"/>
                <a:ea typeface="Times New Roman"/>
                <a:cs typeface="Times New Roman"/>
                <a:sym typeface="Times New Roman"/>
              </a:rPr>
              <a:t>• </a:t>
            </a:r>
            <a:r>
              <a:rPr>
                <a:solidFill>
                  <a:srgbClr val="292B2C"/>
                </a:solidFill>
              </a:rPr>
              <a:t>A collection of depositions of witnesses to the event titled </a:t>
            </a:r>
            <a:r>
              <a:rPr>
                <a:solidFill>
                  <a:srgbClr val="292B2C"/>
                </a:solidFill>
                <a:latin typeface="Cambria Italic"/>
                <a:ea typeface="Cambria Italic"/>
                <a:cs typeface="Cambria Italic"/>
                <a:sym typeface="Cambria Italic"/>
              </a:rPr>
              <a:t>A Short Narrative of the Horrid Massacre </a:t>
            </a:r>
            <a:r>
              <a:rPr>
                <a:solidFill>
                  <a:srgbClr val="292B2C"/>
                </a:solidFill>
              </a:rPr>
              <a:t>was published by the Boston town meeting. </a:t>
            </a:r>
            <a:endParaRPr>
              <a:latin typeface="Times New Roman"/>
              <a:ea typeface="Times New Roman"/>
              <a:cs typeface="Times New Roman"/>
              <a:sym typeface="Times New Roman"/>
            </a:endParaRPr>
          </a:p>
          <a:p>
            <a:pPr marL="236219" indent="-236219" algn="l" defTabSz="457200">
              <a:lnSpc>
                <a:spcPct val="100000"/>
              </a:lnSpc>
              <a:spcBef>
                <a:spcPts val="100"/>
              </a:spcBef>
              <a:buSzPct val="175000"/>
              <a:buChar char="•"/>
              <a:defRPr sz="1800">
                <a:latin typeface="Cambria"/>
                <a:ea typeface="Cambria"/>
                <a:cs typeface="Cambria"/>
                <a:sym typeface="Cambria"/>
              </a:defRPr>
            </a:pPr>
            <a:r>
              <a:t>As propaganda for the cause of liberty, Paul Revere created a celebrated engraving of the Massacre. </a:t>
            </a:r>
            <a:endParaRPr>
              <a:latin typeface="Times New Roman"/>
              <a:ea typeface="Times New Roman"/>
              <a:cs typeface="Times New Roman"/>
              <a:sym typeface="Times New Roman"/>
            </a:endParaRPr>
          </a:p>
          <a:p>
            <a:pPr marL="236219" indent="-236219" algn="l" defTabSz="457200">
              <a:lnSpc>
                <a:spcPct val="100000"/>
              </a:lnSpc>
              <a:spcBef>
                <a:spcPts val="100"/>
              </a:spcBef>
              <a:buSzPct val="175000"/>
              <a:buChar char="•"/>
              <a:defRPr sz="1800">
                <a:latin typeface="Cambria"/>
                <a:ea typeface="Cambria"/>
                <a:cs typeface="Cambria"/>
                <a:sym typeface="Cambria"/>
              </a:defRPr>
            </a:pPr>
            <a:r>
              <a:t>In October of 1770, Captain Thomas Preston was acquitted of charges he had ordered the soldiers to fire. </a:t>
            </a:r>
            <a:endParaRPr>
              <a:latin typeface="Times New Roman"/>
              <a:ea typeface="Times New Roman"/>
              <a:cs typeface="Times New Roman"/>
              <a:sym typeface="Times New Roman"/>
            </a:endParaRPr>
          </a:p>
          <a:p>
            <a:pPr marL="236219" indent="-236219" algn="l" defTabSz="457200">
              <a:lnSpc>
                <a:spcPct val="100000"/>
              </a:lnSpc>
              <a:buSzPct val="175000"/>
              <a:buChar char="•"/>
              <a:defRPr sz="1800">
                <a:latin typeface="Cambria"/>
                <a:ea typeface="Cambria"/>
                <a:cs typeface="Cambria"/>
                <a:sym typeface="Cambria"/>
              </a:defRPr>
            </a:pPr>
            <a:r>
              <a:t>In November, six of the eight soldiers were acquitted. Two were found guilty of manslaughter because there was evidence they had fired into the crowd. However, the two were let go after pleading benefit of clergy, an old practice in which they recited a scripture verse and had their thumbs branded. </a:t>
            </a:r>
            <a:endParaRPr>
              <a:latin typeface="Times New Roman"/>
              <a:ea typeface="Times New Roman"/>
              <a:cs typeface="Times New Roman"/>
              <a:sym typeface="Times New Roman"/>
            </a:endParaRPr>
          </a:p>
        </p:txBody>
      </p:sp>
      <p:sp>
        <p:nvSpPr>
          <p:cNvPr id="203" name="The Boston Massacre: The Facts"/>
          <p:cNvSpPr txBox="1"/>
          <p:nvPr/>
        </p:nvSpPr>
        <p:spPr>
          <a:xfrm>
            <a:off x="3989525" y="4746024"/>
            <a:ext cx="4401567" cy="467107"/>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1130300">
              <a:lnSpc>
                <a:spcPct val="100000"/>
              </a:lnSpc>
              <a:defRPr sz="3200">
                <a:latin typeface="Graphik"/>
                <a:ea typeface="Graphik"/>
                <a:cs typeface="Graphik"/>
                <a:sym typeface="Graphik"/>
              </a:defRPr>
            </a:pPr>
            <a:r>
              <a:rPr sz="1200"/>
              <a:t> </a:t>
            </a:r>
            <a:r>
              <a:rPr sz="2200"/>
              <a:t>The Boston Massacre: The Facts </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April 15, 1770…"/>
          <p:cNvSpPr txBox="1"/>
          <p:nvPr/>
        </p:nvSpPr>
        <p:spPr>
          <a:xfrm>
            <a:off x="865773" y="2047935"/>
            <a:ext cx="11273255" cy="68088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00000"/>
              </a:lnSpc>
              <a:defRPr sz="2050">
                <a:latin typeface="Times New Roman"/>
                <a:ea typeface="Times New Roman"/>
                <a:cs typeface="Times New Roman"/>
                <a:sym typeface="Times New Roman"/>
              </a:defRPr>
            </a:pPr>
            <a:r>
              <a:t>April 15, 1770 </a:t>
            </a:r>
          </a:p>
          <a:p>
            <a:pPr algn="l" defTabSz="457200">
              <a:lnSpc>
                <a:spcPct val="100000"/>
              </a:lnSpc>
              <a:defRPr sz="2050">
                <a:latin typeface="Times New Roman"/>
                <a:ea typeface="Times New Roman"/>
                <a:cs typeface="Times New Roman"/>
                <a:sym typeface="Times New Roman"/>
              </a:defRPr>
            </a:pPr>
          </a:p>
          <a:p>
            <a:pPr algn="l" defTabSz="457200">
              <a:lnSpc>
                <a:spcPct val="100000"/>
              </a:lnSpc>
              <a:defRPr sz="2050">
                <a:latin typeface="Times New Roman"/>
                <a:ea typeface="Times New Roman"/>
                <a:cs typeface="Times New Roman"/>
                <a:sym typeface="Times New Roman"/>
              </a:defRPr>
            </a:pPr>
            <a:r>
              <a:t>     “Listen to this,” James said. It had been a full day at school. Classes had gone well with a few interruptions from Francis, who had a violent cough, and Charles, who had to run outside twice with an upset stomach. Otherwise, the boys worked diligently, and for once James had no need to threaten or chastise the scholars for want of effort. </a:t>
            </a:r>
          </a:p>
          <a:p>
            <a:pPr algn="l" defTabSz="457200">
              <a:lnSpc>
                <a:spcPct val="100000"/>
              </a:lnSpc>
              <a:defRPr sz="2050">
                <a:latin typeface="Times New Roman"/>
                <a:ea typeface="Times New Roman"/>
                <a:cs typeface="Times New Roman"/>
                <a:sym typeface="Times New Roman"/>
              </a:defRPr>
            </a:pPr>
            <a:r>
              <a:t>     Now it was nearly dismissal time. James had just finished reading </a:t>
            </a:r>
            <a:r>
              <a:rPr i="1"/>
              <a:t>A Short Narrative of the Horrid Massacre</a:t>
            </a:r>
            <a:r>
              <a:t>, the town’s collection of depositions for witnesses and participants in the Boston Massacre. Shortly after the dreadful events, the town meeting had chosen Joseph Warren, James Bowdoin, and Samuel Pemberton to obtain the facts of the situation. They had turned over the task of getting depositions to justices of the peace, who had taken ninety-six statements. </a:t>
            </a:r>
          </a:p>
          <a:p>
            <a:pPr algn="l" defTabSz="457200">
              <a:lnSpc>
                <a:spcPct val="100000"/>
              </a:lnSpc>
              <a:defRPr sz="2050">
                <a:latin typeface="Times New Roman"/>
                <a:ea typeface="Times New Roman"/>
                <a:cs typeface="Times New Roman"/>
                <a:sym typeface="Times New Roman"/>
              </a:defRPr>
            </a:pPr>
            <a:r>
              <a:t>     Of course, the goal of </a:t>
            </a:r>
            <a:r>
              <a:rPr i="1"/>
              <a:t>A Short Narrative of the Horrid Massacre </a:t>
            </a:r>
            <a:r>
              <a:t>was to convince the townspeople of the guilt of the soldiers. Even though copies were not to be distributed within Boston, town officials reasoned that providing copies for neighboring towns would do just as well for release of information. While he usually did not talk about happenings in the town at school, James decided to discuss </a:t>
            </a:r>
            <a:r>
              <a:rPr i="1"/>
              <a:t>A Short Narrative </a:t>
            </a:r>
            <a:r>
              <a:t>with the students. </a:t>
            </a:r>
          </a:p>
          <a:p>
            <a:pPr algn="l" defTabSz="457200">
              <a:lnSpc>
                <a:spcPct val="100000"/>
              </a:lnSpc>
              <a:defRPr sz="2050">
                <a:latin typeface="Times New Roman"/>
                <a:ea typeface="Times New Roman"/>
                <a:cs typeface="Times New Roman"/>
                <a:sym typeface="Times New Roman"/>
              </a:defRPr>
            </a:pPr>
            <a:r>
              <a:t>     “Tell me what you think of this,” James said. The boys stopped their reviews of the assigned readings, shut their books, and turned to him, their attention focused. </a:t>
            </a:r>
          </a:p>
          <a:p>
            <a:pPr algn="l" defTabSz="457200">
              <a:lnSpc>
                <a:spcPct val="100000"/>
              </a:lnSpc>
              <a:defRPr sz="2050">
                <a:latin typeface="Times New Roman"/>
                <a:ea typeface="Times New Roman"/>
                <a:cs typeface="Times New Roman"/>
                <a:sym typeface="Times New Roman"/>
              </a:defRPr>
            </a:pPr>
            <a:r>
              <a:t>      James read a statement aloud from the introduction to </a:t>
            </a:r>
            <a:r>
              <a:rPr i="1"/>
              <a:t>A Short Narrative of the Horrid Massacre</a:t>
            </a:r>
            <a:r>
              <a:t>: “‘While the town was surrounded by a considerable number of his Majesty’s ships of war, two regiments landed and took possession of it; to support these, two other regiments arrived some time after from Ireland: one of which landed at Castle Island, and the other in the town.’” </a:t>
            </a:r>
          </a:p>
          <a:p>
            <a:pPr algn="l" defTabSz="457200">
              <a:lnSpc>
                <a:spcPct val="100000"/>
              </a:lnSpc>
              <a:defRPr sz="2050">
                <a:latin typeface="Times New Roman"/>
                <a:ea typeface="Times New Roman"/>
                <a:cs typeface="Times New Roman"/>
                <a:sym typeface="Times New Roman"/>
              </a:defRPr>
            </a:pPr>
            <a:r>
              <a:t>      “The troops stayed here for nearly two years,” said Lewis, a lively boy in the second form. </a:t>
            </a:r>
          </a:p>
        </p:txBody>
      </p:sp>
      <p:sp>
        <p:nvSpPr>
          <p:cNvPr id="206" name="Boston Discusses the Massacre"/>
          <p:cNvSpPr txBox="1"/>
          <p:nvPr/>
        </p:nvSpPr>
        <p:spPr>
          <a:xfrm>
            <a:off x="3194410" y="1241613"/>
            <a:ext cx="6040426" cy="630937"/>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130300">
              <a:lnSpc>
                <a:spcPct val="100000"/>
              </a:lnSpc>
              <a:defRPr sz="3200">
                <a:latin typeface="Graphik"/>
                <a:ea typeface="Graphik"/>
                <a:cs typeface="Graphik"/>
                <a:sym typeface="Graphik"/>
              </a:defRPr>
            </a:lvl1pPr>
          </a:lstStyle>
          <a:p>
            <a:pPr/>
            <a:r>
              <a:t>Boston Discusses the Massacre</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3_ClassicWhite">
  <a:themeElements>
    <a:clrScheme name="23_ClassicWhite">
      <a:dk1>
        <a:srgbClr val="000000"/>
      </a:dk1>
      <a:lt1>
        <a:srgbClr val="FFFFFF"/>
      </a:lt1>
      <a:dk2>
        <a:srgbClr val="5E5E5E"/>
      </a:dk2>
      <a:lt2>
        <a:srgbClr val="D5D5D5"/>
      </a:lt2>
      <a:accent1>
        <a:srgbClr val="3E74D1"/>
      </a:accent1>
      <a:accent2>
        <a:srgbClr val="33C5B9"/>
      </a:accent2>
      <a:accent3>
        <a:srgbClr val="45B43B"/>
      </a:accent3>
      <a:accent4>
        <a:srgbClr val="FFBD16"/>
      </a:accent4>
      <a:accent5>
        <a:srgbClr val="E22146"/>
      </a:accent5>
      <a:accent6>
        <a:srgbClr val="836BB7"/>
      </a:accent6>
      <a:hlink>
        <a:srgbClr val="0000FF"/>
      </a:hlink>
      <a:folHlink>
        <a:srgbClr val="FF00FF"/>
      </a:folHlink>
    </a:clrScheme>
    <a:fontScheme name="23_ClassicWhite">
      <a:majorFont>
        <a:latin typeface="Canela Bold"/>
        <a:ea typeface="Canela Bold"/>
        <a:cs typeface="Canela Bold"/>
      </a:majorFont>
      <a:minorFont>
        <a:latin typeface="Canela Bold"/>
        <a:ea typeface="Canela Bold"/>
        <a:cs typeface="Canela Bold"/>
      </a:minorFont>
    </a:fontScheme>
    <a:fmtScheme name="23_Clas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11303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1733930" rtl="0" fontAlgn="auto" latinLnBrk="0" hangingPunct="0">
          <a:lnSpc>
            <a:spcPct val="90000"/>
          </a:lnSpc>
          <a:spcBef>
            <a:spcPts val="0"/>
          </a:spcBef>
          <a:spcAft>
            <a:spcPts val="0"/>
          </a:spcAft>
          <a:buClrTx/>
          <a:buSzTx/>
          <a:buFontTx/>
          <a:buNone/>
          <a:tabLst/>
          <a:defRPr b="0" baseline="0" cap="none" i="0" spc="0" strike="noStrike" sz="1600" u="none" kumimoji="0" normalizeH="0">
            <a:ln>
              <a:noFill/>
            </a:ln>
            <a:solidFill>
              <a:srgbClr val="000000"/>
            </a:solidFill>
            <a:effectLst/>
            <a:uFillTx/>
            <a:latin typeface="Canela Text Regular"/>
            <a:ea typeface="Canela Text Regular"/>
            <a:cs typeface="Canela Text Regular"/>
            <a:sym typeface="Canela Text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3_ClassicWhite">
  <a:themeElements>
    <a:clrScheme name="23_ClassicWhite">
      <a:dk1>
        <a:srgbClr val="000000"/>
      </a:dk1>
      <a:lt1>
        <a:srgbClr val="FFFFFF"/>
      </a:lt1>
      <a:dk2>
        <a:srgbClr val="5E5E5E"/>
      </a:dk2>
      <a:lt2>
        <a:srgbClr val="D5D5D5"/>
      </a:lt2>
      <a:accent1>
        <a:srgbClr val="3E74D1"/>
      </a:accent1>
      <a:accent2>
        <a:srgbClr val="33C5B9"/>
      </a:accent2>
      <a:accent3>
        <a:srgbClr val="45B43B"/>
      </a:accent3>
      <a:accent4>
        <a:srgbClr val="FFBD16"/>
      </a:accent4>
      <a:accent5>
        <a:srgbClr val="E22146"/>
      </a:accent5>
      <a:accent6>
        <a:srgbClr val="836BB7"/>
      </a:accent6>
      <a:hlink>
        <a:srgbClr val="0000FF"/>
      </a:hlink>
      <a:folHlink>
        <a:srgbClr val="FF00FF"/>
      </a:folHlink>
    </a:clrScheme>
    <a:fontScheme name="23_ClassicWhite">
      <a:majorFont>
        <a:latin typeface="Canela Bold"/>
        <a:ea typeface="Canela Bold"/>
        <a:cs typeface="Canela Bold"/>
      </a:majorFont>
      <a:minorFont>
        <a:latin typeface="Canela Bold"/>
        <a:ea typeface="Canela Bold"/>
        <a:cs typeface="Canela Bold"/>
      </a:minorFont>
    </a:fontScheme>
    <a:fmtScheme name="23_Clas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11303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1733930" rtl="0" fontAlgn="auto" latinLnBrk="0" hangingPunct="0">
          <a:lnSpc>
            <a:spcPct val="90000"/>
          </a:lnSpc>
          <a:spcBef>
            <a:spcPts val="0"/>
          </a:spcBef>
          <a:spcAft>
            <a:spcPts val="0"/>
          </a:spcAft>
          <a:buClrTx/>
          <a:buSzTx/>
          <a:buFontTx/>
          <a:buNone/>
          <a:tabLst/>
          <a:defRPr b="0" baseline="0" cap="none" i="0" spc="0" strike="noStrike" sz="1600" u="none" kumimoji="0" normalizeH="0">
            <a:ln>
              <a:noFill/>
            </a:ln>
            <a:solidFill>
              <a:srgbClr val="000000"/>
            </a:solidFill>
            <a:effectLst/>
            <a:uFillTx/>
            <a:latin typeface="Canela Text Regular"/>
            <a:ea typeface="Canela Text Regular"/>
            <a:cs typeface="Canela Text Regular"/>
            <a:sym typeface="Canela Text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